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1.bin" ContentType="audio/unknown"/>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53" r:id="rId2"/>
    <p:sldMasterId id="2147483659" r:id="rId3"/>
  </p:sldMasterIdLst>
  <p:notesMasterIdLst>
    <p:notesMasterId r:id="rId55"/>
  </p:notesMasterIdLst>
  <p:handoutMasterIdLst>
    <p:handoutMasterId r:id="rId56"/>
  </p:handoutMasterIdLst>
  <p:sldIdLst>
    <p:sldId id="256" r:id="rId4"/>
    <p:sldId id="293" r:id="rId5"/>
    <p:sldId id="317" r:id="rId6"/>
    <p:sldId id="294" r:id="rId7"/>
    <p:sldId id="285" r:id="rId8"/>
    <p:sldId id="287" r:id="rId9"/>
    <p:sldId id="316" r:id="rId10"/>
    <p:sldId id="257" r:id="rId11"/>
    <p:sldId id="263" r:id="rId12"/>
    <p:sldId id="258" r:id="rId13"/>
    <p:sldId id="259" r:id="rId14"/>
    <p:sldId id="260" r:id="rId15"/>
    <p:sldId id="261" r:id="rId16"/>
    <p:sldId id="262" r:id="rId17"/>
    <p:sldId id="292" r:id="rId18"/>
    <p:sldId id="264" r:id="rId19"/>
    <p:sldId id="265" r:id="rId20"/>
    <p:sldId id="266" r:id="rId21"/>
    <p:sldId id="283" r:id="rId22"/>
    <p:sldId id="269" r:id="rId23"/>
    <p:sldId id="284" r:id="rId24"/>
    <p:sldId id="270" r:id="rId25"/>
    <p:sldId id="271" r:id="rId26"/>
    <p:sldId id="272" r:id="rId27"/>
    <p:sldId id="273" r:id="rId28"/>
    <p:sldId id="274" r:id="rId29"/>
    <p:sldId id="315" r:id="rId30"/>
    <p:sldId id="288" r:id="rId31"/>
    <p:sldId id="295" r:id="rId32"/>
    <p:sldId id="297" r:id="rId33"/>
    <p:sldId id="289" r:id="rId34"/>
    <p:sldId id="290" r:id="rId35"/>
    <p:sldId id="291" r:id="rId36"/>
    <p:sldId id="282" r:id="rId37"/>
    <p:sldId id="298" r:id="rId38"/>
    <p:sldId id="299" r:id="rId39"/>
    <p:sldId id="300" r:id="rId40"/>
    <p:sldId id="301" r:id="rId41"/>
    <p:sldId id="302" r:id="rId42"/>
    <p:sldId id="304" r:id="rId43"/>
    <p:sldId id="305" r:id="rId44"/>
    <p:sldId id="306" r:id="rId45"/>
    <p:sldId id="307" r:id="rId46"/>
    <p:sldId id="308" r:id="rId47"/>
    <p:sldId id="309" r:id="rId48"/>
    <p:sldId id="310" r:id="rId49"/>
    <p:sldId id="311" r:id="rId50"/>
    <p:sldId id="312" r:id="rId51"/>
    <p:sldId id="318" r:id="rId52"/>
    <p:sldId id="313" r:id="rId53"/>
    <p:sldId id="314" r:id="rId54"/>
  </p:sldIdLst>
  <p:sldSz cx="9144000" cy="6858000" type="screen4x3"/>
  <p:notesSz cx="7010400" cy="9296400"/>
  <p:custDataLst>
    <p:tags r:id="rId58"/>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6600CC"/>
    <a:srgbClr val="6699FF"/>
    <a:srgbClr val="FFFF00"/>
    <a:srgbClr val="FF00FF"/>
    <a:srgbClr val="663300"/>
    <a:srgbClr val="96FC96"/>
    <a:srgbClr val="C9FF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5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824"/>
    </p:cViewPr>
  </p:sorterViewPr>
  <p:notesViewPr>
    <p:cSldViewPr>
      <p:cViewPr>
        <p:scale>
          <a:sx n="150" d="100"/>
          <a:sy n="150" d="100"/>
        </p:scale>
        <p:origin x="-96" y="9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7010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1" tIns="46586" rIns="93171" bIns="46586" numCol="1" anchor="t" anchorCtr="0" compatLnSpc="1">
            <a:prstTxWarp prst="textNoShape">
              <a:avLst/>
            </a:prstTxWarp>
          </a:bodyPr>
          <a:lstStyle>
            <a:lvl1pPr algn="ctr" defTabSz="931863">
              <a:defRPr sz="1600" b="1" smtClean="0">
                <a:latin typeface="Tahoma" charset="0"/>
                <a:cs typeface="+mn-cs"/>
              </a:defRPr>
            </a:lvl1pPr>
          </a:lstStyle>
          <a:p>
            <a:pPr>
              <a:defRPr/>
            </a:pPr>
            <a:r>
              <a:rPr lang="en-US"/>
              <a:t>Notes on Presenting and PowerPoint SkillsNotes on Presentation Skills and PowerPoint</a:t>
            </a:r>
          </a:p>
        </p:txBody>
      </p:sp>
      <p:sp>
        <p:nvSpPr>
          <p:cNvPr id="36868" name="Rectangle 4"/>
          <p:cNvSpPr>
            <a:spLocks noGrp="1" noChangeArrowheads="1"/>
          </p:cNvSpPr>
          <p:nvPr>
            <p:ph type="ftr" sz="quarter" idx="2"/>
          </p:nvPr>
        </p:nvSpPr>
        <p:spPr bwMode="auto">
          <a:xfrm>
            <a:off x="0" y="8832850"/>
            <a:ext cx="30368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1" tIns="46586" rIns="93171" bIns="46586" numCol="1" anchor="b" anchorCtr="0" compatLnSpc="1">
            <a:prstTxWarp prst="textNoShape">
              <a:avLst/>
            </a:prstTxWarp>
          </a:bodyPr>
          <a:lstStyle>
            <a:lvl1pPr defTabSz="931863">
              <a:defRPr sz="1200" i="1" smtClean="0">
                <a:latin typeface="Tahoma" charset="0"/>
                <a:cs typeface="+mn-cs"/>
              </a:defRPr>
            </a:lvl1pPr>
          </a:lstStyle>
          <a:p>
            <a:pPr>
              <a:defRPr/>
            </a:pPr>
            <a:r>
              <a:rPr lang="en-US"/>
              <a:t>February 9, 2009</a:t>
            </a:r>
          </a:p>
        </p:txBody>
      </p:sp>
    </p:spTree>
    <p:extLst>
      <p:ext uri="{BB962C8B-B14F-4D97-AF65-F5344CB8AC3E}">
        <p14:creationId xmlns:p14="http://schemas.microsoft.com/office/powerpoint/2010/main" val="5734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5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623" tIns="45811" rIns="91623" bIns="45811" numCol="1" anchor="t" anchorCtr="0" compatLnSpc="1">
            <a:prstTxWarp prst="textNoShape">
              <a:avLst/>
            </a:prstTxWarp>
          </a:bodyPr>
          <a:lstStyle>
            <a:lvl1pPr defTabSz="915988">
              <a:defRPr sz="1200" i="1" smtClean="0">
                <a:latin typeface="Tahoma" charset="0"/>
                <a:cs typeface="+mn-cs"/>
              </a:defRPr>
            </a:lvl1pPr>
          </a:lstStyle>
          <a:p>
            <a:pPr>
              <a:defRPr/>
            </a:pPr>
            <a:r>
              <a:rPr lang="en-US"/>
              <a:t>Notes on Presenting and PowerPoint Skills</a:t>
            </a:r>
          </a:p>
        </p:txBody>
      </p:sp>
      <p:sp>
        <p:nvSpPr>
          <p:cNvPr id="37891" name="Rectangle 3"/>
          <p:cNvSpPr>
            <a:spLocks noGrp="1" noChangeArrowheads="1"/>
          </p:cNvSpPr>
          <p:nvPr>
            <p:ph type="dt" idx="1"/>
          </p:nvPr>
        </p:nvSpPr>
        <p:spPr bwMode="auto">
          <a:xfrm>
            <a:off x="3973513" y="0"/>
            <a:ext cx="305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623" tIns="45811" rIns="91623" bIns="45811" numCol="1" anchor="t" anchorCtr="0" compatLnSpc="1">
            <a:prstTxWarp prst="textNoShape">
              <a:avLst/>
            </a:prstTxWarp>
          </a:bodyPr>
          <a:lstStyle>
            <a:lvl1pPr algn="r" defTabSz="915988">
              <a:defRPr sz="1200" i="1" smtClean="0">
                <a:latin typeface="Tahoma" charset="0"/>
                <a:cs typeface="+mn-cs"/>
              </a:defRPr>
            </a:lvl1pPr>
          </a:lstStyle>
          <a:p>
            <a:pPr>
              <a:defRPr/>
            </a:pPr>
            <a:r>
              <a:rPr lang="en-US"/>
              <a:t>February 9, 2009</a:t>
            </a:r>
          </a:p>
        </p:txBody>
      </p:sp>
      <p:sp>
        <p:nvSpPr>
          <p:cNvPr id="37892" name="Rectangle 4"/>
          <p:cNvSpPr>
            <a:spLocks noGrp="1" noRot="1" noChangeAspect="1" noChangeArrowheads="1" noTextEdit="1"/>
          </p:cNvSpPr>
          <p:nvPr>
            <p:ph type="sldImg" idx="2"/>
          </p:nvPr>
        </p:nvSpPr>
        <p:spPr bwMode="auto">
          <a:xfrm>
            <a:off x="2133600" y="533400"/>
            <a:ext cx="2514600" cy="1828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2667000"/>
            <a:ext cx="571500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623" tIns="45811" rIns="91623" bIns="458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853488"/>
            <a:ext cx="305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623" tIns="45811" rIns="91623" bIns="45811" numCol="1" anchor="b" anchorCtr="0" compatLnSpc="1">
            <a:prstTxWarp prst="textNoShape">
              <a:avLst/>
            </a:prstTxWarp>
          </a:bodyPr>
          <a:lstStyle>
            <a:lvl1pPr defTabSz="915988">
              <a:defRPr sz="1200" i="1" smtClean="0">
                <a:latin typeface="Tahoma" charset="0"/>
                <a:cs typeface="+mn-cs"/>
              </a:defRPr>
            </a:lvl1pPr>
          </a:lstStyle>
          <a:p>
            <a:pPr>
              <a:defRPr/>
            </a:pPr>
            <a:endParaRPr lang="en-US"/>
          </a:p>
        </p:txBody>
      </p:sp>
      <p:sp>
        <p:nvSpPr>
          <p:cNvPr id="37895" name="Rectangle 7"/>
          <p:cNvSpPr>
            <a:spLocks noGrp="1" noChangeArrowheads="1"/>
          </p:cNvSpPr>
          <p:nvPr>
            <p:ph type="sldNum" sz="quarter" idx="5"/>
          </p:nvPr>
        </p:nvSpPr>
        <p:spPr bwMode="auto">
          <a:xfrm>
            <a:off x="3973513" y="8853488"/>
            <a:ext cx="3055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623" tIns="45811" rIns="91623" bIns="45811" numCol="1" anchor="b" anchorCtr="0" compatLnSpc="1">
            <a:prstTxWarp prst="textNoShape">
              <a:avLst/>
            </a:prstTxWarp>
          </a:bodyPr>
          <a:lstStyle>
            <a:lvl1pPr algn="r" defTabSz="915988">
              <a:defRPr sz="1200" i="1" smtClean="0">
                <a:latin typeface="Tahoma" charset="0"/>
                <a:cs typeface="+mn-cs"/>
              </a:defRPr>
            </a:lvl1pPr>
          </a:lstStyle>
          <a:p>
            <a:pPr>
              <a:defRPr/>
            </a:pPr>
            <a:fld id="{1DEB0BB7-55D0-804B-9DBC-86E125F62C13}" type="slidenum">
              <a:rPr lang="en-US"/>
              <a:pPr>
                <a:defRPr/>
              </a:pPr>
              <a:t>‹#›</a:t>
            </a:fld>
            <a:endParaRPr lang="en-US"/>
          </a:p>
        </p:txBody>
      </p:sp>
    </p:spTree>
    <p:extLst>
      <p:ext uri="{BB962C8B-B14F-4D97-AF65-F5344CB8AC3E}">
        <p14:creationId xmlns:p14="http://schemas.microsoft.com/office/powerpoint/2010/main" val="274885354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227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pPr marL="228600" indent="-228600" eaLnBrk="1" hangingPunct="1">
              <a:defRPr/>
            </a:pPr>
            <a:r>
              <a:rPr lang="en-US" smtClean="0">
                <a:cs typeface="+mn-cs"/>
              </a:rPr>
              <a:t>Anybody here in 4-H?</a:t>
            </a:r>
          </a:p>
          <a:p>
            <a:pPr marL="228600" indent="-228600" eaLnBrk="1" hangingPunct="1">
              <a:defRPr/>
            </a:pPr>
            <a:r>
              <a:rPr lang="en-US" smtClean="0">
                <a:cs typeface="+mn-cs"/>
              </a:rPr>
              <a:t>Anybody here have Mr. Airoldi for World History in 9th grade?</a:t>
            </a:r>
          </a:p>
          <a:p>
            <a:pPr marL="228600" indent="-228600" eaLnBrk="1" hangingPunct="1">
              <a:defRPr/>
            </a:pPr>
            <a:r>
              <a:rPr lang="en-US" smtClean="0">
                <a:cs typeface="+mn-cs"/>
              </a:rPr>
              <a:t>Anybody ever have to deliver a presentation using PowerPoint?</a:t>
            </a:r>
          </a:p>
          <a:p>
            <a:pPr marL="228600" indent="-228600" eaLnBrk="1" hangingPunct="1">
              <a:defRPr/>
            </a:pPr>
            <a:r>
              <a:rPr lang="en-US" smtClean="0">
                <a:cs typeface="+mn-cs"/>
              </a:rPr>
              <a:t>How</a:t>
            </a:r>
            <a:r>
              <a:rPr lang="ja-JP" altLang="en-US" smtClean="0">
                <a:latin typeface="Arial"/>
                <a:cs typeface="+mn-cs"/>
              </a:rPr>
              <a:t>’</a:t>
            </a:r>
            <a:r>
              <a:rPr lang="en-US" smtClean="0">
                <a:cs typeface="+mn-cs"/>
              </a:rPr>
              <a:t>d it go?</a:t>
            </a:r>
          </a:p>
          <a:p>
            <a:pPr marL="228600" indent="-228600" eaLnBrk="1" hangingPunct="1">
              <a:defRPr/>
            </a:pPr>
            <a:endParaRPr lang="en-US" smtClean="0">
              <a:cs typeface="+mn-cs"/>
            </a:endParaRPr>
          </a:p>
          <a:p>
            <a:pPr marL="228600" indent="-228600" eaLnBrk="1" hangingPunct="1">
              <a:defRPr/>
            </a:pPr>
            <a:r>
              <a:rPr lang="en-US" smtClean="0">
                <a:cs typeface="+mn-cs"/>
              </a:rPr>
              <a:t>You can create a powerful and compelling presentation utilizing 3 areas of approach:</a:t>
            </a:r>
          </a:p>
          <a:p>
            <a:pPr marL="228600" indent="-228600" eaLnBrk="1" hangingPunct="1">
              <a:buFont typeface="Times" charset="0"/>
              <a:buAutoNum type="arabicPeriod"/>
              <a:defRPr/>
            </a:pPr>
            <a:r>
              <a:rPr lang="en-US" smtClean="0">
                <a:cs typeface="+mn-cs"/>
              </a:rPr>
              <a:t>Understand the dynamics of your mind and body</a:t>
            </a:r>
          </a:p>
          <a:p>
            <a:pPr marL="228600" indent="-228600" eaLnBrk="1" hangingPunct="1">
              <a:buFont typeface="Times" charset="0"/>
              <a:buAutoNum type="arabicPeriod"/>
              <a:defRPr/>
            </a:pPr>
            <a:r>
              <a:rPr lang="en-US" smtClean="0">
                <a:cs typeface="+mn-cs"/>
              </a:rPr>
              <a:t>Take 7 steps to create your presentation</a:t>
            </a:r>
          </a:p>
          <a:p>
            <a:pPr marL="228600" indent="-228600" eaLnBrk="1" hangingPunct="1">
              <a:buFont typeface="Times" charset="0"/>
              <a:buAutoNum type="arabicPeriod"/>
              <a:defRPr/>
            </a:pPr>
            <a:r>
              <a:rPr lang="en-US" smtClean="0">
                <a:cs typeface="+mn-cs"/>
              </a:rPr>
              <a:t>Use PowerPoint as an effective tool for your presentation</a:t>
            </a:r>
          </a:p>
          <a:p>
            <a:pPr marL="228600" indent="-228600" eaLnBrk="1" hangingPunct="1">
              <a:buFont typeface="Times" charset="0"/>
              <a:buNone/>
              <a:defRPr/>
            </a:pPr>
            <a:r>
              <a:rPr lang="en-US" smtClean="0">
                <a:cs typeface="+mn-cs"/>
              </a:rPr>
              <a:t>By following through these 3 approaches, you will become an effective and engaging presenter,enhancing your communication skills and increasing your audience</a:t>
            </a:r>
            <a:r>
              <a:rPr lang="ja-JP" altLang="en-US" smtClean="0">
                <a:latin typeface="Arial"/>
                <a:cs typeface="+mn-cs"/>
              </a:rPr>
              <a:t>’</a:t>
            </a:r>
            <a:r>
              <a:rPr lang="en-US" smtClean="0">
                <a:cs typeface="+mn-cs"/>
              </a:rPr>
              <a:t>s body of knowledge.</a:t>
            </a:r>
          </a:p>
          <a:p>
            <a:pPr marL="228600" indent="-228600" eaLnBrk="1" hangingPunct="1">
              <a:buFont typeface="Times" charset="0"/>
              <a:buNone/>
              <a:defRPr/>
            </a:pPr>
            <a:endParaRPr lang="en-US" smtClean="0">
              <a:cs typeface="+mn-cs"/>
            </a:endParaRPr>
          </a:p>
          <a:p>
            <a:pPr marL="228600" indent="-228600" eaLnBrk="1" hangingPunct="1">
              <a:buFont typeface="Times" charset="0"/>
              <a:buNone/>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728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r>
              <a:rPr lang="en-US" smtClean="0">
                <a:solidFill>
                  <a:srgbClr val="575305"/>
                </a:solidFill>
                <a:cs typeface="+mn-cs"/>
              </a:rPr>
              <a:t>Convey credibility, authority, interest and involvement</a:t>
            </a:r>
          </a:p>
          <a:p>
            <a:pPr eaLnBrk="1" hangingPunct="1">
              <a:defRPr/>
            </a:pPr>
            <a:r>
              <a:rPr lang="en-US" smtClean="0">
                <a:solidFill>
                  <a:srgbClr val="575305"/>
                </a:solidFill>
                <a:cs typeface="+mn-cs"/>
              </a:rPr>
              <a:t>Reduces your nervousness</a:t>
            </a:r>
          </a:p>
          <a:p>
            <a:pPr eaLnBrk="1" hangingPunct="1">
              <a:defRPr/>
            </a:pPr>
            <a:r>
              <a:rPr lang="en-US" smtClean="0">
                <a:solidFill>
                  <a:srgbClr val="575305"/>
                </a:solidFill>
                <a:cs typeface="+mn-cs"/>
              </a:rPr>
              <a:t>Make eye contact for 3-5 seconds</a:t>
            </a:r>
          </a:p>
          <a:p>
            <a:pPr eaLnBrk="1" hangingPunct="1">
              <a:defRPr/>
            </a:pPr>
            <a:endParaRPr lang="en-US" smtClean="0">
              <a:solidFill>
                <a:srgbClr val="575305"/>
              </a:solidFill>
              <a:cs typeface="+mn-cs"/>
            </a:endParaRPr>
          </a:p>
          <a:p>
            <a:pPr eaLnBrk="1" hangingPunct="1">
              <a:defRPr/>
            </a:pPr>
            <a:r>
              <a:rPr lang="en-US" smtClean="0">
                <a:cs typeface="+mn-cs"/>
              </a:rPr>
              <a:t>Your eyes are truly the most important communicators. Your audience absorbs a huge amount of information from your eyes alone.</a:t>
            </a:r>
          </a:p>
          <a:p>
            <a:pPr eaLnBrk="1" hangingPunct="1">
              <a:defRPr/>
            </a:pPr>
            <a:endParaRPr lang="en-US" smtClean="0">
              <a:cs typeface="+mn-cs"/>
            </a:endParaRPr>
          </a:p>
          <a:p>
            <a:pPr eaLnBrk="1" hangingPunct="1">
              <a:defRPr/>
            </a:pPr>
            <a:r>
              <a:rPr lang="en-US" smtClean="0">
                <a:cs typeface="+mn-cs"/>
              </a:rPr>
              <a:t>Therefore it is essential to make eye contact with your audience. </a:t>
            </a:r>
          </a:p>
          <a:p>
            <a:pPr eaLnBrk="1" hangingPunct="1">
              <a:defRPr/>
            </a:pPr>
            <a:endParaRPr lang="en-US" smtClean="0">
              <a:cs typeface="+mn-cs"/>
            </a:endParaRPr>
          </a:p>
          <a:p>
            <a:pPr eaLnBrk="1" hangingPunct="1">
              <a:defRPr/>
            </a:pPr>
            <a:r>
              <a:rPr lang="en-US" smtClean="0">
                <a:cs typeface="+mn-cs"/>
              </a:rPr>
              <a:t>If you are speaking to a large audience, make contact with an audience member in one area, and those around them will feel you are contacting them as well.</a:t>
            </a:r>
          </a:p>
          <a:p>
            <a:pPr eaLnBrk="1" hangingPunct="1">
              <a:defRPr/>
            </a:pPr>
            <a:endParaRPr lang="en-US" smtClean="0">
              <a:cs typeface="+mn-cs"/>
            </a:endParaRPr>
          </a:p>
          <a:p>
            <a:pPr eaLnBrk="1" hangingPunct="1">
              <a:defRPr/>
            </a:pPr>
            <a:r>
              <a:rPr lang="en-US" smtClean="0">
                <a:cs typeface="+mn-cs"/>
              </a:rPr>
              <a:t> Make sure you make contact in all areas of your audience. The longer you make eye contact, the more self-esteem you are perceived to have.</a:t>
            </a:r>
          </a:p>
          <a:p>
            <a:pPr eaLnBrk="1" hangingPunct="1">
              <a:defRPr/>
            </a:pPr>
            <a:endParaRPr lang="en-US" smtClean="0">
              <a:cs typeface="+mn-cs"/>
            </a:endParaRPr>
          </a:p>
          <a:p>
            <a:pPr eaLnBrk="1" hangingPunct="1">
              <a:defRPr/>
            </a:pPr>
            <a:r>
              <a:rPr lang="en-US" smtClean="0">
                <a:cs typeface="+mn-cs"/>
              </a:rPr>
              <a:t>Albert Mehrabian</a:t>
            </a:r>
            <a:r>
              <a:rPr lang="ja-JP" altLang="en-US" smtClean="0">
                <a:latin typeface="Arial"/>
                <a:cs typeface="+mn-cs"/>
              </a:rPr>
              <a:t>’</a:t>
            </a:r>
            <a:r>
              <a:rPr lang="en-US" smtClean="0">
                <a:cs typeface="+mn-cs"/>
              </a:rPr>
              <a:t>s communication model shows that the meaning of what is spoken:</a:t>
            </a:r>
          </a:p>
          <a:p>
            <a:pPr lvl="1" eaLnBrk="1" hangingPunct="1">
              <a:defRPr/>
            </a:pPr>
            <a:r>
              <a:rPr lang="en-US" smtClean="0"/>
              <a:t>7% Spoken word</a:t>
            </a:r>
          </a:p>
          <a:p>
            <a:pPr lvl="1" eaLnBrk="1" hangingPunct="1">
              <a:defRPr/>
            </a:pPr>
            <a:r>
              <a:rPr lang="en-US" smtClean="0"/>
              <a:t>38% Paralinguistic (the way words are said)</a:t>
            </a:r>
          </a:p>
          <a:p>
            <a:pPr lvl="1" eaLnBrk="1" hangingPunct="1">
              <a:defRPr/>
            </a:pPr>
            <a:r>
              <a:rPr lang="en-US" smtClean="0"/>
              <a:t>55% Facial expression</a:t>
            </a:r>
          </a:p>
          <a:p>
            <a:pPr eaLnBrk="1" hangingPunct="1">
              <a:defRPr/>
            </a:pPr>
            <a:r>
              <a:rPr lang="en-US" smtClean="0">
                <a:cs typeface="+mn-cs"/>
              </a:rPr>
              <a:t>So non-verbal communication is highly important in conveying feelings and attitude.</a:t>
            </a:r>
          </a:p>
          <a:p>
            <a:pPr eaLnBrk="1" hangingPunct="1">
              <a:defRPr/>
            </a:pPr>
            <a:endParaRPr lang="en-US" smtClean="0">
              <a:cs typeface="+mn-cs"/>
            </a:endParaRPr>
          </a:p>
          <a:p>
            <a:pPr eaLnBrk="1" hangingPunct="1">
              <a:defRPr/>
            </a:pPr>
            <a:endParaRPr lang="en-US" smtClean="0">
              <a:solidFill>
                <a:srgbClr val="575305"/>
              </a:solidFill>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8306" name="Rectangle 1026"/>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8307" name="Rectangle 1027"/>
          <p:cNvSpPr>
            <a:spLocks noGrp="1" noChangeArrowheads="1"/>
          </p:cNvSpPr>
          <p:nvPr>
            <p:ph type="body" idx="1"/>
          </p:nvPr>
        </p:nvSpPr>
        <p:spPr/>
        <p:txBody>
          <a:bodyPr/>
          <a:lstStyle/>
          <a:p>
            <a:pPr eaLnBrk="1" hangingPunct="1">
              <a:defRPr/>
            </a:pPr>
            <a:r>
              <a:rPr lang="en-US" smtClean="0">
                <a:cs typeface="+mn-cs"/>
              </a:rPr>
              <a:t>Gestures support your message</a:t>
            </a:r>
          </a:p>
          <a:p>
            <a:pPr eaLnBrk="1" hangingPunct="1">
              <a:defRPr/>
            </a:pPr>
            <a:r>
              <a:rPr lang="en-US" smtClean="0">
                <a:cs typeface="+mn-cs"/>
              </a:rPr>
              <a:t>Use hands to show shape, size, movement and spatial relationships</a:t>
            </a:r>
          </a:p>
          <a:p>
            <a:pPr eaLnBrk="1" hangingPunct="1">
              <a:defRPr/>
            </a:pPr>
            <a:r>
              <a:rPr lang="en-US" smtClean="0">
                <a:cs typeface="+mn-cs"/>
              </a:rPr>
              <a:t>Find a neutral place</a:t>
            </a:r>
          </a:p>
          <a:p>
            <a:pPr eaLnBrk="1" hangingPunct="1">
              <a:defRPr/>
            </a:pPr>
            <a:r>
              <a:rPr lang="en-US" smtClean="0">
                <a:cs typeface="+mn-cs"/>
              </a:rPr>
              <a:t>Exaggerate your gestures, watch out for pointing, use an open palm</a:t>
            </a:r>
          </a:p>
          <a:p>
            <a:pPr eaLnBrk="1" hangingPunct="1">
              <a:defRPr/>
            </a:pPr>
            <a:r>
              <a:rPr lang="en-US" smtClean="0">
                <a:cs typeface="+mn-cs"/>
              </a:rPr>
              <a:t>Your hands can also be your worst enemy…why?</a:t>
            </a:r>
          </a:p>
          <a:p>
            <a:pPr eaLnBrk="1" hangingPunct="1">
              <a:defRPr/>
            </a:pPr>
            <a:r>
              <a:rPr lang="en-US" smtClean="0">
                <a:cs typeface="+mn-cs"/>
              </a:rPr>
              <a:t>It</a:t>
            </a:r>
            <a:r>
              <a:rPr lang="ja-JP" altLang="en-US" smtClean="0">
                <a:latin typeface="Arial"/>
                <a:cs typeface="+mn-cs"/>
              </a:rPr>
              <a:t>’</a:t>
            </a:r>
            <a:r>
              <a:rPr lang="en-US" smtClean="0">
                <a:cs typeface="+mn-cs"/>
              </a:rPr>
              <a:t>s important then to let your gestures happen naturally</a:t>
            </a:r>
          </a:p>
          <a:p>
            <a:pPr eaLnBrk="1" hangingPunct="1">
              <a:defRPr/>
            </a:pPr>
            <a:endParaRPr lang="en-US" smtClean="0">
              <a:cs typeface="+mn-cs"/>
            </a:endParaRPr>
          </a:p>
          <a:p>
            <a:pPr eaLnBrk="1" hangingPunct="1">
              <a:defRPr/>
            </a:pPr>
            <a:r>
              <a:rPr lang="en-US" smtClean="0">
                <a:cs typeface="+mn-cs"/>
              </a:rPr>
              <a:t>Using gestures may take some practice.</a:t>
            </a:r>
          </a:p>
          <a:p>
            <a:pPr eaLnBrk="1" hangingPunct="1">
              <a:defRPr/>
            </a:pPr>
            <a:endParaRPr lang="en-US" smtClean="0">
              <a:cs typeface="+mn-cs"/>
            </a:endParaRPr>
          </a:p>
          <a:p>
            <a:pPr eaLnBrk="1" hangingPunct="1">
              <a:defRPr/>
            </a:pPr>
            <a:r>
              <a:rPr lang="en-US" smtClean="0">
                <a:cs typeface="+mn-cs"/>
              </a:rPr>
              <a:t>There is always a question of a gesture being too much or too little.</a:t>
            </a:r>
          </a:p>
          <a:p>
            <a:pPr eaLnBrk="1" hangingPunct="1">
              <a:defRPr/>
            </a:pPr>
            <a:endParaRPr lang="en-US" smtClean="0">
              <a:cs typeface="+mn-cs"/>
            </a:endParaRPr>
          </a:p>
          <a:p>
            <a:pPr eaLnBrk="1" hangingPunct="1">
              <a:defRPr/>
            </a:pPr>
            <a:r>
              <a:rPr lang="en-US" smtClean="0">
                <a:cs typeface="+mn-cs"/>
              </a:rPr>
              <a:t>Try to make the gesture come from the center of your body so what you say and what motion is used are tied closely together. </a:t>
            </a:r>
          </a:p>
          <a:p>
            <a:pPr eaLnBrk="1" hangingPunct="1">
              <a:defRPr/>
            </a:pPr>
            <a:endParaRPr lang="en-US" smtClean="0">
              <a:cs typeface="+mn-cs"/>
            </a:endParaRPr>
          </a:p>
          <a:p>
            <a:pPr eaLnBrk="1" hangingPunct="1">
              <a:defRPr/>
            </a:pPr>
            <a:r>
              <a:rPr lang="en-US" smtClean="0">
                <a:cs typeface="+mn-cs"/>
              </a:rPr>
              <a:t>Try your presentation in front of someone you trust. They will let you know if the gesture is too much.</a:t>
            </a:r>
          </a:p>
          <a:p>
            <a:pPr eaLnBrk="1" hangingPunct="1">
              <a:defRPr/>
            </a:pPr>
            <a:endParaRPr lang="en-US" smtClean="0">
              <a:cs typeface="+mn-cs"/>
            </a:endParaRPr>
          </a:p>
          <a:p>
            <a:pPr eaLnBrk="1" hangingPunct="1">
              <a:defRPr/>
            </a:pPr>
            <a:r>
              <a:rPr lang="en-US" smtClean="0">
                <a:cs typeface="+mn-cs"/>
              </a:rPr>
              <a:t>Remember, jingling coins in your pockets or straightening your hair are not considered effective gestures.</a:t>
            </a:r>
          </a:p>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9330" name="Rectangle 1026"/>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9331" name="Rectangle 1027"/>
          <p:cNvSpPr>
            <a:spLocks noGrp="1" noChangeArrowheads="1"/>
          </p:cNvSpPr>
          <p:nvPr>
            <p:ph type="body" idx="1"/>
          </p:nvPr>
        </p:nvSpPr>
        <p:spPr/>
        <p:txBody>
          <a:bodyPr/>
          <a:lstStyle/>
          <a:p>
            <a:pPr eaLnBrk="1" hangingPunct="1">
              <a:defRPr/>
            </a:pPr>
            <a:r>
              <a:rPr lang="en-US" smtClean="0">
                <a:cs typeface="+mn-cs"/>
              </a:rPr>
              <a:t>Plant your feet</a:t>
            </a:r>
          </a:p>
          <a:p>
            <a:pPr eaLnBrk="1" hangingPunct="1">
              <a:defRPr/>
            </a:pPr>
            <a:r>
              <a:rPr lang="en-US" smtClean="0">
                <a:cs typeface="+mn-cs"/>
              </a:rPr>
              <a:t>Evenly balanced</a:t>
            </a:r>
          </a:p>
          <a:p>
            <a:pPr eaLnBrk="1" hangingPunct="1">
              <a:defRPr/>
            </a:pPr>
            <a:r>
              <a:rPr lang="en-US" smtClean="0">
                <a:cs typeface="+mn-cs"/>
              </a:rPr>
              <a:t>10-12 inches apart</a:t>
            </a:r>
          </a:p>
          <a:p>
            <a:pPr eaLnBrk="1" hangingPunct="1">
              <a:defRPr/>
            </a:pPr>
            <a:r>
              <a:rPr lang="en-US" smtClean="0">
                <a:cs typeface="+mn-cs"/>
              </a:rPr>
              <a:t>Move for a reason</a:t>
            </a:r>
          </a:p>
          <a:p>
            <a:pPr eaLnBrk="1" hangingPunct="1">
              <a:defRPr/>
            </a:pPr>
            <a:r>
              <a:rPr lang="en-US" smtClean="0">
                <a:cs typeface="+mn-cs"/>
              </a:rPr>
              <a:t>Watch distracting habits like rocking, tapping feet, drifting around</a:t>
            </a:r>
          </a:p>
          <a:p>
            <a:pPr eaLnBrk="1" hangingPunct="1">
              <a:defRPr/>
            </a:pPr>
            <a:endParaRPr lang="en-US" smtClean="0">
              <a:cs typeface="+mn-cs"/>
            </a:endParaRPr>
          </a:p>
          <a:p>
            <a:pPr eaLnBrk="1" hangingPunct="1">
              <a:defRPr/>
            </a:pPr>
            <a:r>
              <a:rPr lang="en-US" smtClean="0">
                <a:cs typeface="+mn-cs"/>
              </a:rPr>
              <a:t>If your feet are planted firmly on the floor,</a:t>
            </a:r>
          </a:p>
          <a:p>
            <a:pPr eaLnBrk="1" hangingPunct="1">
              <a:defRPr/>
            </a:pPr>
            <a:endParaRPr lang="en-US" smtClean="0">
              <a:cs typeface="+mn-cs"/>
            </a:endParaRPr>
          </a:p>
          <a:p>
            <a:pPr eaLnBrk="1" hangingPunct="1">
              <a:defRPr/>
            </a:pPr>
            <a:r>
              <a:rPr lang="en-US" smtClean="0">
                <a:cs typeface="+mn-cs"/>
              </a:rPr>
              <a:t>balanced and relaxed, the rest of your body is going to follow them, including your voice.</a:t>
            </a:r>
          </a:p>
          <a:p>
            <a:pPr eaLnBrk="1" hangingPunct="1">
              <a:defRPr/>
            </a:pPr>
            <a:endParaRPr lang="en-US" smtClean="0">
              <a:cs typeface="+mn-cs"/>
            </a:endParaRPr>
          </a:p>
          <a:p>
            <a:pPr eaLnBrk="1" hangingPunct="1">
              <a:defRPr/>
            </a:pPr>
            <a:r>
              <a:rPr lang="en-US" smtClean="0">
                <a:cs typeface="+mn-cs"/>
              </a:rPr>
              <a:t>Before you present your topic, you might want to try a relaxation exercise that allows you to relax each part of your body starting with your feet and moving up through your head.</a:t>
            </a:r>
          </a:p>
          <a:p>
            <a:pPr eaLnBrk="1" hangingPunct="1">
              <a:defRPr/>
            </a:pPr>
            <a:endParaRPr lang="en-US" smtClean="0">
              <a:cs typeface="+mn-cs"/>
            </a:endParaRPr>
          </a:p>
          <a:p>
            <a:pPr eaLnBrk="1" hangingPunct="1">
              <a:defRPr/>
            </a:pPr>
            <a:r>
              <a:rPr lang="en-US" smtClean="0">
                <a:cs typeface="+mn-cs"/>
              </a:rPr>
              <a:t>Some people find themselves swaying to a rhythm.</a:t>
            </a:r>
          </a:p>
          <a:p>
            <a:pPr eaLnBrk="1" hangingPunct="1">
              <a:defRPr/>
            </a:pPr>
            <a:endParaRPr lang="en-US" smtClean="0">
              <a:cs typeface="+mn-cs"/>
            </a:endParaRPr>
          </a:p>
          <a:p>
            <a:pPr eaLnBrk="1" hangingPunct="1">
              <a:defRPr/>
            </a:pPr>
            <a:r>
              <a:rPr lang="en-US" smtClean="0">
                <a:cs typeface="+mn-cs"/>
              </a:rPr>
              <a:t>Save it for the dance floor.</a:t>
            </a:r>
          </a:p>
          <a:p>
            <a:pPr eaLnBrk="1" hangingPunct="1">
              <a:defRPr/>
            </a:pPr>
            <a:endParaRPr lang="en-US" smtClean="0">
              <a:cs typeface="+mn-cs"/>
            </a:endParaRPr>
          </a:p>
          <a:p>
            <a:pPr eaLnBrk="1" hangingPunct="1">
              <a:defRPr/>
            </a:pPr>
            <a:endParaRPr lang="en-US" smtClean="0">
              <a:cs typeface="+mn-cs"/>
            </a:endParaRPr>
          </a:p>
          <a:p>
            <a:pPr eaLnBrk="1" hangingPunct="1">
              <a:defRPr/>
            </a:pPr>
            <a:r>
              <a:rPr lang="en-US" smtClean="0">
                <a:cs typeface="+mn-cs"/>
              </a:rPr>
              <a:t>If your feet are planted firmly on the floor,</a:t>
            </a:r>
          </a:p>
          <a:p>
            <a:pPr eaLnBrk="1" hangingPunct="1">
              <a:defRPr/>
            </a:pPr>
            <a:r>
              <a:rPr lang="en-US" smtClean="0">
                <a:cs typeface="+mn-cs"/>
              </a:rPr>
              <a:t>balanced and relaxed, the rest of your body is going to follow them, including your voice.</a:t>
            </a:r>
          </a:p>
          <a:p>
            <a:pPr eaLnBrk="1" hangingPunct="1">
              <a:defRPr/>
            </a:pPr>
            <a:r>
              <a:rPr lang="en-US" smtClean="0">
                <a:cs typeface="+mn-cs"/>
              </a:rPr>
              <a:t>Before you present your topic, you might want to try a relaxation exercise that allows you to relax each part of your body starting with your feet and moving up through your head.</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035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pPr eaLnBrk="1" hangingPunct="1">
              <a:defRPr/>
            </a:pPr>
            <a:r>
              <a:rPr lang="en-US" smtClean="0">
                <a:cs typeface="+mn-cs"/>
              </a:rPr>
              <a:t>Stand up straight</a:t>
            </a:r>
          </a:p>
          <a:p>
            <a:pPr eaLnBrk="1" hangingPunct="1">
              <a:defRPr/>
            </a:pPr>
            <a:r>
              <a:rPr lang="en-US" smtClean="0">
                <a:cs typeface="+mn-cs"/>
              </a:rPr>
              <a:t>Shoulders back</a:t>
            </a:r>
          </a:p>
          <a:p>
            <a:pPr eaLnBrk="1" hangingPunct="1">
              <a:defRPr/>
            </a:pPr>
            <a:r>
              <a:rPr lang="en-US" smtClean="0">
                <a:cs typeface="+mn-cs"/>
              </a:rPr>
              <a:t>Align hips over knees and feet</a:t>
            </a:r>
          </a:p>
          <a:p>
            <a:pPr eaLnBrk="1" hangingPunct="1">
              <a:defRPr/>
            </a:pPr>
            <a:r>
              <a:rPr lang="en-US" smtClean="0">
                <a:cs typeface="+mn-cs"/>
              </a:rPr>
              <a:t>Keep gestures above your waist</a:t>
            </a:r>
          </a:p>
          <a:p>
            <a:pPr eaLnBrk="1" hangingPunct="1">
              <a:defRPr/>
            </a:pPr>
            <a:r>
              <a:rPr lang="en-US" smtClean="0">
                <a:cs typeface="+mn-cs"/>
              </a:rPr>
              <a:t>Dress appropriately</a:t>
            </a:r>
          </a:p>
          <a:p>
            <a:pPr eaLnBrk="1" hangingPunct="1">
              <a:defRPr/>
            </a:pPr>
            <a:r>
              <a:rPr lang="en-US" smtClean="0">
                <a:cs typeface="+mn-cs"/>
              </a:rPr>
              <a:t>Try to keep from shuffling, swaying, or making robotic movements with your body. </a:t>
            </a:r>
          </a:p>
          <a:p>
            <a:pPr eaLnBrk="1" hangingPunct="1">
              <a:defRPr/>
            </a:pPr>
            <a:endParaRPr lang="en-US" smtClean="0">
              <a:cs typeface="+mn-cs"/>
            </a:endParaRPr>
          </a:p>
          <a:p>
            <a:pPr eaLnBrk="1" hangingPunct="1">
              <a:defRPr/>
            </a:pPr>
            <a:r>
              <a:rPr lang="en-US" smtClean="0">
                <a:cs typeface="+mn-cs"/>
              </a:rPr>
              <a:t>If you find yourself needing to move, incorporate the movement with what you are saying. </a:t>
            </a:r>
          </a:p>
          <a:p>
            <a:pPr eaLnBrk="1" hangingPunct="1">
              <a:defRPr/>
            </a:pPr>
            <a:endParaRPr lang="en-US" smtClean="0">
              <a:cs typeface="+mn-cs"/>
            </a:endParaRPr>
          </a:p>
          <a:p>
            <a:pPr eaLnBrk="1" hangingPunct="1">
              <a:defRPr/>
            </a:pPr>
            <a:r>
              <a:rPr lang="en-US" smtClean="0">
                <a:cs typeface="+mn-cs"/>
              </a:rPr>
              <a:t>Sometimes by committing to a movement, it will help you to make your point. </a:t>
            </a:r>
          </a:p>
          <a:p>
            <a:pPr eaLnBrk="1" hangingPunct="1">
              <a:defRPr/>
            </a:pPr>
            <a:r>
              <a:rPr lang="en-US" smtClean="0">
                <a:cs typeface="+mn-cs"/>
              </a:rPr>
              <a:t>If you can get away from the podium, it is helpful to communicate with your whole body.</a:t>
            </a:r>
          </a:p>
          <a:p>
            <a:pPr eaLnBrk="1" hangingPunct="1">
              <a:defRPr/>
            </a:pPr>
            <a:r>
              <a:rPr lang="en-US" smtClean="0">
                <a:cs typeface="+mn-cs"/>
              </a:rPr>
              <a:t>When you are aware of your whole body, your whole body is going to help communicate your message.</a:t>
            </a:r>
          </a:p>
          <a:p>
            <a:pPr eaLnBrk="1" hangingPunct="1">
              <a:defRPr/>
            </a:pPr>
            <a:endParaRPr lang="en-US" smtClean="0">
              <a:cs typeface="+mn-cs"/>
            </a:endParaRPr>
          </a:p>
          <a:p>
            <a:pPr eaLnBrk="1" hangingPunct="1">
              <a:defRPr/>
            </a:pPr>
            <a:r>
              <a:rPr lang="en-US" smtClean="0">
                <a:cs typeface="+mn-cs"/>
              </a:rPr>
              <a:t>Try to keep from shuffling, swaying, or making robotic movements with your body. </a:t>
            </a:r>
          </a:p>
          <a:p>
            <a:pPr eaLnBrk="1" hangingPunct="1">
              <a:defRPr/>
            </a:pPr>
            <a:endParaRPr lang="en-US" smtClean="0">
              <a:cs typeface="+mn-cs"/>
            </a:endParaRPr>
          </a:p>
          <a:p>
            <a:pPr eaLnBrk="1" hangingPunct="1">
              <a:defRPr/>
            </a:pPr>
            <a:r>
              <a:rPr lang="en-US" smtClean="0">
                <a:cs typeface="+mn-cs"/>
              </a:rPr>
              <a:t>If you find yourself needing to move, incorporate the movement with what you are saying. </a:t>
            </a:r>
          </a:p>
          <a:p>
            <a:pPr eaLnBrk="1" hangingPunct="1">
              <a:defRPr/>
            </a:pPr>
            <a:endParaRPr lang="en-US" smtClean="0">
              <a:cs typeface="+mn-cs"/>
            </a:endParaRPr>
          </a:p>
          <a:p>
            <a:pPr eaLnBrk="1" hangingPunct="1">
              <a:defRPr/>
            </a:pPr>
            <a:r>
              <a:rPr lang="en-US" smtClean="0">
                <a:cs typeface="+mn-cs"/>
              </a:rPr>
              <a:t>Sometimes by committing to a movement, it will help you to make your point. </a:t>
            </a:r>
          </a:p>
          <a:p>
            <a:pPr eaLnBrk="1" hangingPunct="1">
              <a:defRPr/>
            </a:pPr>
            <a:endParaRPr lang="en-US" smtClean="0">
              <a:cs typeface="+mn-cs"/>
            </a:endParaRPr>
          </a:p>
          <a:p>
            <a:pPr eaLnBrk="1" hangingPunct="1">
              <a:defRPr/>
            </a:pPr>
            <a:r>
              <a:rPr lang="en-US" smtClean="0">
                <a:cs typeface="+mn-cs"/>
              </a:rPr>
              <a:t>If you can get away from the podium, it is helpful to communicate with your whole body.</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137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r>
              <a:rPr lang="en-US" smtClean="0">
                <a:cs typeface="+mn-cs"/>
              </a:rPr>
              <a:t>Pace</a:t>
            </a:r>
          </a:p>
          <a:p>
            <a:pPr eaLnBrk="1" hangingPunct="1">
              <a:defRPr/>
            </a:pPr>
            <a:r>
              <a:rPr lang="en-US" smtClean="0">
                <a:cs typeface="+mn-cs"/>
              </a:rPr>
              <a:t>Inflection (Emphasis)</a:t>
            </a:r>
          </a:p>
          <a:p>
            <a:pPr eaLnBrk="1" hangingPunct="1">
              <a:defRPr/>
            </a:pPr>
            <a:r>
              <a:rPr lang="en-US" smtClean="0">
                <a:cs typeface="+mn-cs"/>
              </a:rPr>
              <a:t>Tone (Attitude)</a:t>
            </a:r>
          </a:p>
          <a:p>
            <a:pPr eaLnBrk="1" hangingPunct="1">
              <a:defRPr/>
            </a:pPr>
            <a:r>
              <a:rPr lang="en-US" smtClean="0">
                <a:cs typeface="+mn-cs"/>
              </a:rPr>
              <a:t>Volume</a:t>
            </a:r>
          </a:p>
          <a:p>
            <a:pPr eaLnBrk="1" hangingPunct="1">
              <a:defRPr/>
            </a:pPr>
            <a:r>
              <a:rPr lang="en-US" smtClean="0">
                <a:cs typeface="+mn-cs"/>
              </a:rPr>
              <a:t>Non-words</a:t>
            </a:r>
          </a:p>
          <a:p>
            <a:pPr eaLnBrk="1" hangingPunct="1">
              <a:defRPr/>
            </a:pPr>
            <a:r>
              <a:rPr lang="en-US" smtClean="0">
                <a:cs typeface="+mn-cs"/>
              </a:rPr>
              <a:t>Learn to breathe from your diaphragm.</a:t>
            </a:r>
          </a:p>
          <a:p>
            <a:pPr eaLnBrk="1" hangingPunct="1">
              <a:defRPr/>
            </a:pPr>
            <a:r>
              <a:rPr lang="en-US" smtClean="0">
                <a:cs typeface="+mn-cs"/>
              </a:rPr>
              <a:t>It will help with the nervousness that is felt in the solar plexus. </a:t>
            </a:r>
          </a:p>
          <a:p>
            <a:pPr eaLnBrk="1" hangingPunct="1">
              <a:defRPr/>
            </a:pPr>
            <a:r>
              <a:rPr lang="en-US" smtClean="0">
                <a:cs typeface="+mn-cs"/>
              </a:rPr>
              <a:t>Diaphragmatic breathing will help slow down the tendency to speak rapidly.</a:t>
            </a:r>
          </a:p>
          <a:p>
            <a:pPr eaLnBrk="1" hangingPunct="1">
              <a:defRPr/>
            </a:pPr>
            <a:r>
              <a:rPr lang="en-US" smtClean="0">
                <a:cs typeface="+mn-cs"/>
              </a:rPr>
              <a:t>You will need to practice in order to control the qualities of your voice, and there are many books and classes available on developing your voice.</a:t>
            </a:r>
          </a:p>
          <a:p>
            <a:pPr eaLnBrk="1" hangingPunct="1">
              <a:defRPr/>
            </a:pPr>
            <a:r>
              <a:rPr lang="en-US" smtClean="0">
                <a:cs typeface="+mn-cs"/>
              </a:rPr>
              <a:t>But the most basic way to start, is to hum. </a:t>
            </a:r>
          </a:p>
          <a:p>
            <a:pPr eaLnBrk="1" hangingPunct="1">
              <a:defRPr/>
            </a:pPr>
            <a:r>
              <a:rPr lang="en-US" smtClean="0">
                <a:cs typeface="+mn-cs"/>
              </a:rPr>
              <a:t>Start softly, feel where you are resonating with your hum and then start speaking. Practicing this basic technique will give your voice a natural place to start making sound that won</a:t>
            </a:r>
            <a:r>
              <a:rPr lang="ja-JP" altLang="en-US" smtClean="0">
                <a:latin typeface="Arial"/>
                <a:cs typeface="+mn-cs"/>
              </a:rPr>
              <a:t>’</a:t>
            </a:r>
            <a:r>
              <a:rPr lang="en-US" smtClean="0">
                <a:cs typeface="+mn-cs"/>
              </a:rPr>
              <a:t>t strain it. The more relaxed you are, the more natural your voice will sound.</a:t>
            </a:r>
          </a:p>
          <a:p>
            <a:pPr eaLnBrk="1" hangingPunct="1">
              <a:defRPr/>
            </a:pPr>
            <a:endParaRPr lang="en-US" smtClean="0">
              <a:cs typeface="+mn-cs"/>
            </a:endParaRPr>
          </a:p>
          <a:p>
            <a:pPr eaLnBrk="1" hangingPunct="1">
              <a:defRPr/>
            </a:pPr>
            <a:r>
              <a:rPr lang="en-US" smtClean="0">
                <a:cs typeface="+mn-cs"/>
              </a:rPr>
              <a:t>The quaver in your voice will disappear if you increase your vocal volume.</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046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pPr eaLnBrk="1" hangingPunct="1">
              <a:defRPr/>
            </a:pPr>
            <a:r>
              <a:rPr lang="en-US" smtClean="0">
                <a:cs typeface="+mn-cs"/>
              </a:rPr>
              <a:t>So enough about you…let</a:t>
            </a:r>
            <a:r>
              <a:rPr lang="ja-JP" altLang="en-US" smtClean="0">
                <a:latin typeface="Arial"/>
                <a:cs typeface="+mn-cs"/>
              </a:rPr>
              <a:t>’</a:t>
            </a:r>
            <a:r>
              <a:rPr lang="en-US" smtClean="0">
                <a:cs typeface="+mn-cs"/>
              </a:rPr>
              <a:t>s look at how to put together the presentation</a:t>
            </a:r>
          </a:p>
          <a:p>
            <a:pPr eaLnBrk="1" hangingPunct="1">
              <a:defRPr/>
            </a:pPr>
            <a:endParaRPr lang="en-US" smtClean="0">
              <a:cs typeface="+mn-cs"/>
            </a:endParaRPr>
          </a:p>
          <a:p>
            <a:pPr eaLnBrk="1" hangingPunct="1">
              <a:defRPr/>
            </a:pPr>
            <a:r>
              <a:rPr lang="en-US" smtClean="0">
                <a:cs typeface="+mn-cs"/>
              </a:rPr>
              <a:t>Here</a:t>
            </a:r>
            <a:r>
              <a:rPr lang="ja-JP" altLang="en-US" smtClean="0">
                <a:latin typeface="Arial"/>
                <a:cs typeface="+mn-cs"/>
              </a:rPr>
              <a:t>’</a:t>
            </a:r>
            <a:r>
              <a:rPr lang="en-US" smtClean="0">
                <a:cs typeface="+mn-cs"/>
              </a:rPr>
              <a:t>s a 7-step plan that we teach in our delivering dynamic presentations class.</a:t>
            </a:r>
          </a:p>
          <a:p>
            <a:pPr eaLnBrk="1" hangingPunct="1">
              <a:defRPr/>
            </a:pPr>
            <a:endParaRPr lang="en-US" smtClean="0">
              <a:cs typeface="+mn-cs"/>
            </a:endParaRPr>
          </a:p>
          <a:p>
            <a:pPr eaLnBrk="1" hangingPunct="1">
              <a:defRPr/>
            </a:pPr>
            <a:r>
              <a:rPr lang="en-US" smtClean="0">
                <a:cs typeface="+mn-cs"/>
              </a:rPr>
              <a:t>While we examine these steps, let</a:t>
            </a:r>
            <a:r>
              <a:rPr lang="ja-JP" altLang="en-US" smtClean="0">
                <a:latin typeface="Arial"/>
                <a:cs typeface="+mn-cs"/>
              </a:rPr>
              <a:t>’</a:t>
            </a:r>
            <a:r>
              <a:rPr lang="en-US" smtClean="0">
                <a:cs typeface="+mn-cs"/>
              </a:rPr>
              <a:t>s be mindful of our Zen approach:</a:t>
            </a:r>
          </a:p>
          <a:p>
            <a:pPr lvl="1" eaLnBrk="1" hangingPunct="1">
              <a:defRPr/>
            </a:pPr>
            <a:r>
              <a:rPr lang="en-US" smtClean="0"/>
              <a:t>Restraint</a:t>
            </a:r>
          </a:p>
          <a:p>
            <a:pPr lvl="1" eaLnBrk="1" hangingPunct="1">
              <a:defRPr/>
            </a:pPr>
            <a:r>
              <a:rPr lang="en-US" smtClean="0"/>
              <a:t>Simplicity</a:t>
            </a:r>
          </a:p>
          <a:p>
            <a:pPr lvl="1" eaLnBrk="1" hangingPunct="1">
              <a:defRPr/>
            </a:pPr>
            <a:r>
              <a:rPr lang="en-US" smtClean="0"/>
              <a:t>Naturalness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1490"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pPr eaLnBrk="1" hangingPunct="1">
              <a:defRPr/>
            </a:pPr>
            <a:r>
              <a:rPr lang="en-US" smtClean="0">
                <a:cs typeface="+mn-cs"/>
              </a:rPr>
              <a:t>Here they are. I</a:t>
            </a:r>
            <a:r>
              <a:rPr lang="ja-JP" altLang="en-US" smtClean="0">
                <a:latin typeface="Arial"/>
                <a:cs typeface="+mn-cs"/>
              </a:rPr>
              <a:t>’</a:t>
            </a:r>
            <a:r>
              <a:rPr lang="en-US" smtClean="0">
                <a:cs typeface="+mn-cs"/>
              </a:rPr>
              <a:t>ll dwell briefly on them today, but you</a:t>
            </a:r>
            <a:r>
              <a:rPr lang="ja-JP" altLang="en-US" smtClean="0">
                <a:latin typeface="Arial"/>
                <a:cs typeface="+mn-cs"/>
              </a:rPr>
              <a:t>’</a:t>
            </a:r>
            <a:r>
              <a:rPr lang="en-US" smtClean="0">
                <a:cs typeface="+mn-cs"/>
              </a:rPr>
              <a:t>ll be able to go online and buy the book we use in the class. I</a:t>
            </a:r>
            <a:r>
              <a:rPr lang="ja-JP" altLang="en-US" smtClean="0">
                <a:latin typeface="Arial"/>
                <a:cs typeface="+mn-cs"/>
              </a:rPr>
              <a:t>’</a:t>
            </a:r>
            <a:r>
              <a:rPr lang="en-US" smtClean="0">
                <a:cs typeface="+mn-cs"/>
              </a:rPr>
              <a:t>ve got links at the end of the presentation. In fact the whole presentation will be available for download after this session.</a:t>
            </a:r>
          </a:p>
          <a:p>
            <a:pPr eaLnBrk="1" hangingPunct="1">
              <a:defRPr/>
            </a:pPr>
            <a:endParaRPr lang="en-US" smtClean="0">
              <a:cs typeface="+mn-cs"/>
            </a:endParaRPr>
          </a:p>
          <a:p>
            <a:pPr eaLnBrk="1" hangingPunct="1">
              <a:defRPr/>
            </a:pPr>
            <a:r>
              <a:rPr lang="en-US" smtClean="0">
                <a:cs typeface="+mn-cs"/>
              </a:rPr>
              <a:t>My guess is that you</a:t>
            </a:r>
            <a:r>
              <a:rPr lang="ja-JP" altLang="en-US" smtClean="0">
                <a:latin typeface="Arial"/>
                <a:cs typeface="+mn-cs"/>
              </a:rPr>
              <a:t>’</a:t>
            </a:r>
            <a:r>
              <a:rPr lang="en-US" smtClean="0">
                <a:cs typeface="+mn-cs"/>
              </a:rPr>
              <a:t>ve done most if not all these steps if you</a:t>
            </a:r>
            <a:r>
              <a:rPr lang="ja-JP" altLang="en-US" smtClean="0">
                <a:latin typeface="Arial"/>
                <a:cs typeface="+mn-cs"/>
              </a:rPr>
              <a:t>’</a:t>
            </a:r>
            <a:r>
              <a:rPr lang="en-US" smtClean="0">
                <a:cs typeface="+mn-cs"/>
              </a:rPr>
              <a:t>ve had to present in the past. Writing an essay in your English class involved this process.</a:t>
            </a:r>
          </a:p>
          <a:p>
            <a:pPr eaLnBrk="1" hangingPunct="1">
              <a:defRPr/>
            </a:pPr>
            <a:endParaRPr lang="en-US" smtClean="0">
              <a:cs typeface="+mn-cs"/>
            </a:endParaRPr>
          </a:p>
          <a:p>
            <a:pPr eaLnBrk="1" hangingPunct="1">
              <a:defRPr/>
            </a:pPr>
            <a:r>
              <a:rPr lang="en-US" smtClean="0">
                <a:cs typeface="+mn-cs"/>
              </a:rPr>
              <a:t>This process was designed to be easy. Putting them all together is going to help give you a dynamic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5222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pPr eaLnBrk="1" hangingPunct="1">
              <a:defRPr/>
            </a:pPr>
            <a:r>
              <a:rPr lang="en-US" smtClean="0">
                <a:cs typeface="+mn-cs"/>
              </a:rPr>
              <a:t>Note to self: it</a:t>
            </a:r>
            <a:r>
              <a:rPr lang="ja-JP" altLang="en-US" smtClean="0">
                <a:latin typeface="Arial"/>
                <a:cs typeface="+mn-cs"/>
              </a:rPr>
              <a:t>’</a:t>
            </a:r>
            <a:r>
              <a:rPr lang="en-US" smtClean="0">
                <a:cs typeface="+mn-cs"/>
              </a:rPr>
              <a:t>s not about you!…it</a:t>
            </a:r>
            <a:r>
              <a:rPr lang="ja-JP" altLang="en-US" smtClean="0">
                <a:latin typeface="Arial"/>
                <a:cs typeface="+mn-cs"/>
              </a:rPr>
              <a:t>’</a:t>
            </a:r>
            <a:r>
              <a:rPr lang="en-US" smtClean="0">
                <a:cs typeface="+mn-cs"/>
              </a:rPr>
              <a:t>s all about your audience!</a:t>
            </a:r>
          </a:p>
          <a:p>
            <a:pPr eaLnBrk="1" hangingPunct="1">
              <a:defRPr/>
            </a:pPr>
            <a:endParaRPr lang="en-US" smtClean="0">
              <a:cs typeface="+mn-cs"/>
            </a:endParaRPr>
          </a:p>
          <a:p>
            <a:pPr eaLnBrk="1" hangingPunct="1">
              <a:defRPr/>
            </a:pPr>
            <a:r>
              <a:rPr lang="en-US" smtClean="0">
                <a:cs typeface="+mn-cs"/>
              </a:rPr>
              <a:t>As a presenter, why do you want to learn as much as possible about your audience?</a:t>
            </a:r>
          </a:p>
          <a:p>
            <a:pPr eaLnBrk="1" hangingPunct="1">
              <a:defRPr/>
            </a:pPr>
            <a:endParaRPr lang="en-US" smtClean="0">
              <a:cs typeface="+mn-cs"/>
            </a:endParaRPr>
          </a:p>
          <a:p>
            <a:pPr eaLnBrk="1" hangingPunct="1">
              <a:defRPr/>
            </a:pPr>
            <a:r>
              <a:rPr lang="en-US" smtClean="0">
                <a:cs typeface="+mn-cs"/>
              </a:rPr>
              <a:t>Demographics:  Who will attend?  </a:t>
            </a:r>
          </a:p>
          <a:p>
            <a:pPr eaLnBrk="1" hangingPunct="1">
              <a:defRPr/>
            </a:pPr>
            <a:endParaRPr lang="en-US" smtClean="0">
              <a:cs typeface="+mn-cs"/>
            </a:endParaRPr>
          </a:p>
          <a:p>
            <a:pPr eaLnBrk="1" hangingPunct="1">
              <a:defRPr/>
            </a:pPr>
            <a:r>
              <a:rPr lang="en-US" smtClean="0">
                <a:cs typeface="+mn-cs"/>
              </a:rPr>
              <a:t>(Job functions and tenure; size of audience; do they know each other?  Age, sex, economic status, culture, occupation, ethnic background, level of education, ability to speak and understand English, etc.</a:t>
            </a:r>
          </a:p>
          <a:p>
            <a:pPr eaLnBrk="1" hangingPunct="1">
              <a:defRPr/>
            </a:pPr>
            <a:endParaRPr lang="en-US" smtClean="0">
              <a:cs typeface="+mn-cs"/>
            </a:endParaRPr>
          </a:p>
          <a:p>
            <a:pPr eaLnBrk="1" hangingPunct="1">
              <a:defRPr/>
            </a:pPr>
            <a:r>
              <a:rPr lang="en-US" smtClean="0">
                <a:cs typeface="+mn-cs"/>
              </a:rPr>
              <a:t>Needs: What are their expectations &amp; needs?</a:t>
            </a:r>
          </a:p>
          <a:p>
            <a:pPr eaLnBrk="1" hangingPunct="1">
              <a:defRPr/>
            </a:pPr>
            <a:endParaRPr lang="en-US" smtClean="0">
              <a:cs typeface="+mn-cs"/>
            </a:endParaRPr>
          </a:p>
          <a:p>
            <a:pPr eaLnBrk="1" hangingPunct="1">
              <a:defRPr/>
            </a:pPr>
            <a:r>
              <a:rPr lang="en-US" smtClean="0">
                <a:cs typeface="+mn-cs"/>
              </a:rPr>
              <a:t>What are their needs and objectives for the presentation?  Are they different from yours?  What are the important topics or issues they want to listen to?</a:t>
            </a:r>
          </a:p>
          <a:p>
            <a:pPr eaLnBrk="1" hangingPunct="1">
              <a:defRPr/>
            </a:pPr>
            <a:endParaRPr lang="en-US" smtClean="0">
              <a:cs typeface="+mn-cs"/>
            </a:endParaRPr>
          </a:p>
          <a:p>
            <a:pPr eaLnBrk="1" hangingPunct="1">
              <a:defRPr/>
            </a:pPr>
            <a:r>
              <a:rPr lang="en-US" smtClean="0">
                <a:cs typeface="+mn-cs"/>
              </a:rPr>
              <a:t>Attitude:  How do they feel about the topic?</a:t>
            </a:r>
          </a:p>
          <a:p>
            <a:pPr eaLnBrk="1" hangingPunct="1">
              <a:defRPr/>
            </a:pPr>
            <a:endParaRPr lang="en-US" smtClean="0">
              <a:cs typeface="+mn-cs"/>
            </a:endParaRPr>
          </a:p>
          <a:p>
            <a:pPr eaLnBrk="1" hangingPunct="1">
              <a:defRPr/>
            </a:pPr>
            <a:r>
              <a:rPr lang="en-US" smtClean="0">
                <a:cs typeface="+mn-cs"/>
              </a:rPr>
              <a:t>Positive?  Negative?  Neutral?  Mixed?  No clue? Remember that emotional content is going to learning deeper…we don</a:t>
            </a:r>
            <a:r>
              <a:rPr lang="ja-JP" altLang="en-US" smtClean="0">
                <a:latin typeface="Arial"/>
                <a:cs typeface="+mn-cs"/>
              </a:rPr>
              <a:t>’</a:t>
            </a:r>
            <a:r>
              <a:rPr lang="en-US" smtClean="0">
                <a:cs typeface="+mn-cs"/>
              </a:rPr>
              <a:t>t pay attention to boring things</a:t>
            </a:r>
          </a:p>
          <a:p>
            <a:pPr eaLnBrk="1" hangingPunct="1">
              <a:defRPr/>
            </a:pPr>
            <a:endParaRPr lang="en-US" smtClean="0">
              <a:cs typeface="+mn-cs"/>
            </a:endParaRPr>
          </a:p>
          <a:p>
            <a:pPr eaLnBrk="1" hangingPunct="1">
              <a:defRPr/>
            </a:pPr>
            <a:r>
              <a:rPr lang="en-US" smtClean="0">
                <a:cs typeface="+mn-cs"/>
              </a:rPr>
              <a:t>Knowledge level:  How much do they know about this topic? Anxiety note: when you think the audience is more knowledgeable than you</a:t>
            </a:r>
          </a:p>
          <a:p>
            <a:pPr eaLnBrk="1" hangingPunct="1">
              <a:defRPr/>
            </a:pPr>
            <a:r>
              <a:rPr lang="en-US" smtClean="0">
                <a:cs typeface="+mn-cs"/>
              </a:rPr>
              <a:t>Depth of knowledge; appropriateness of jargon, acronyms.</a:t>
            </a:r>
          </a:p>
          <a:p>
            <a:pPr eaLnBrk="1" hangingPunct="1">
              <a:defRPr/>
            </a:pPr>
            <a:endParaRPr lang="en-US" smtClean="0">
              <a:cs typeface="+mn-cs"/>
            </a:endParaRPr>
          </a:p>
          <a:p>
            <a:pPr eaLnBrk="1" hangingPunct="1">
              <a:defRPr/>
            </a:pPr>
            <a:r>
              <a:rPr lang="en-US" smtClean="0">
                <a:cs typeface="+mn-cs"/>
              </a:rPr>
              <a:t>Environment:  Is there anything that will affect their receptivity and your success?</a:t>
            </a:r>
          </a:p>
          <a:p>
            <a:pPr eaLnBrk="1" hangingPunct="1">
              <a:defRPr/>
            </a:pPr>
            <a:r>
              <a:rPr lang="en-US" smtClean="0">
                <a:cs typeface="+mn-cs"/>
              </a:rPr>
              <a:t>Physical/Psychological environment.</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251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pPr eaLnBrk="1" hangingPunct="1">
              <a:defRPr/>
            </a:pPr>
            <a:r>
              <a:rPr lang="en-US" smtClean="0">
                <a:cs typeface="+mn-cs"/>
              </a:rPr>
              <a:t>You can even do this out loud…ask yourself this question…</a:t>
            </a:r>
          </a:p>
          <a:p>
            <a:pPr eaLnBrk="1" hangingPunct="1">
              <a:defRPr/>
            </a:pPr>
            <a:r>
              <a:rPr lang="ja-JP" altLang="en-US" smtClean="0">
                <a:latin typeface="Arial"/>
                <a:cs typeface="+mn-cs"/>
              </a:rPr>
              <a:t>“</a:t>
            </a:r>
            <a:r>
              <a:rPr lang="en-US" smtClean="0">
                <a:cs typeface="+mn-cs"/>
              </a:rPr>
              <a:t>What do I want to accomplish?</a:t>
            </a:r>
            <a:r>
              <a:rPr lang="ja-JP" altLang="en-US" smtClean="0">
                <a:latin typeface="Arial"/>
                <a:cs typeface="+mn-cs"/>
              </a:rPr>
              <a:t>”</a:t>
            </a:r>
            <a:endParaRPr lang="en-US" smtClean="0">
              <a:cs typeface="+mn-cs"/>
            </a:endParaRPr>
          </a:p>
          <a:p>
            <a:pPr eaLnBrk="1" hangingPunct="1">
              <a:defRPr/>
            </a:pPr>
            <a:r>
              <a:rPr lang="en-US" smtClean="0">
                <a:cs typeface="+mn-cs"/>
              </a:rPr>
              <a:t>The answer to the question is your objective.</a:t>
            </a:r>
          </a:p>
          <a:p>
            <a:pPr eaLnBrk="1" hangingPunct="1">
              <a:defRPr/>
            </a:pPr>
            <a:endParaRPr lang="en-US" smtClean="0">
              <a:cs typeface="+mn-cs"/>
            </a:endParaRPr>
          </a:p>
          <a:p>
            <a:pPr eaLnBrk="1" hangingPunct="1">
              <a:defRPr/>
            </a:pPr>
            <a:r>
              <a:rPr lang="ja-JP" altLang="en-US" smtClean="0">
                <a:latin typeface="Arial"/>
                <a:cs typeface="+mn-cs"/>
              </a:rPr>
              <a:t>“</a:t>
            </a:r>
            <a:r>
              <a:rPr lang="en-US" smtClean="0">
                <a:cs typeface="+mn-cs"/>
              </a:rPr>
              <a:t>I want to cultivate powerful and compelling presentation skills.</a:t>
            </a:r>
            <a:r>
              <a:rPr lang="ja-JP" altLang="en-US" smtClean="0">
                <a:latin typeface="Arial"/>
                <a:cs typeface="+mn-cs"/>
              </a:rPr>
              <a:t>”</a:t>
            </a:r>
            <a:endParaRPr lang="en-US" smtClean="0">
              <a:cs typeface="+mn-cs"/>
            </a:endParaRPr>
          </a:p>
          <a:p>
            <a:pPr eaLnBrk="1" hangingPunct="1">
              <a:defRPr/>
            </a:pPr>
            <a:endParaRPr lang="en-US" smtClean="0">
              <a:cs typeface="+mn-cs"/>
            </a:endParaRPr>
          </a:p>
          <a:p>
            <a:pPr eaLnBrk="1" hangingPunct="1">
              <a:defRPr/>
            </a:pPr>
            <a:r>
              <a:rPr lang="en-US" smtClean="0">
                <a:cs typeface="+mn-cs"/>
              </a:rPr>
              <a:t>Your objective could involve a change in behavior, attitude or action.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353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p:txBody>
          <a:bodyPr/>
          <a:lstStyle/>
          <a:p>
            <a:pPr eaLnBrk="1" hangingPunct="1">
              <a:defRPr/>
            </a:pPr>
            <a:r>
              <a:rPr lang="en-US" smtClean="0">
                <a:cs typeface="+mn-cs"/>
              </a:rPr>
              <a:t>Once your objective is developed, then it</a:t>
            </a:r>
            <a:r>
              <a:rPr lang="ja-JP" altLang="en-US" smtClean="0">
                <a:latin typeface="Arial"/>
                <a:cs typeface="+mn-cs"/>
              </a:rPr>
              <a:t>’</a:t>
            </a:r>
            <a:r>
              <a:rPr lang="en-US" smtClean="0">
                <a:cs typeface="+mn-cs"/>
              </a:rPr>
              <a:t>s time to formulate your  </a:t>
            </a:r>
          </a:p>
          <a:p>
            <a:pPr eaLnBrk="1" hangingPunct="1">
              <a:defRPr/>
            </a:pPr>
            <a:r>
              <a:rPr lang="en-US" smtClean="0">
                <a:cs typeface="+mn-cs"/>
              </a:rPr>
              <a:t>Position…taking a stand, stating an opinion, telling your audience what you personally think about your topic.</a:t>
            </a:r>
          </a:p>
          <a:p>
            <a:pPr lvl="1" eaLnBrk="1" hangingPunct="1">
              <a:defRPr/>
            </a:pPr>
            <a:r>
              <a:rPr lang="en-US" smtClean="0"/>
              <a:t>It needs to be clear and succinct (think Zen: restraint, simplicity, naturalness)</a:t>
            </a:r>
          </a:p>
          <a:p>
            <a:pPr lvl="1" eaLnBrk="1" hangingPunct="1">
              <a:defRPr/>
            </a:pPr>
            <a:r>
              <a:rPr lang="en-US" smtClean="0"/>
              <a:t>It is told at the outset of your presentation</a:t>
            </a:r>
          </a:p>
          <a:p>
            <a:pPr eaLnBrk="1" hangingPunct="1">
              <a:defRPr/>
            </a:pPr>
            <a:r>
              <a:rPr lang="en-US" smtClean="0">
                <a:cs typeface="+mn-cs"/>
              </a:rPr>
              <a:t>Action…behavior change, attitude change, new depth of knowledge</a:t>
            </a:r>
          </a:p>
          <a:p>
            <a:pPr lvl="1" eaLnBrk="1" hangingPunct="1">
              <a:defRPr/>
            </a:pPr>
            <a:r>
              <a:rPr lang="en-US" smtClean="0"/>
              <a:t>Actions need to be specific, achievable and usually have a time frame attached</a:t>
            </a:r>
          </a:p>
          <a:p>
            <a:pPr eaLnBrk="1" hangingPunct="1">
              <a:defRPr/>
            </a:pPr>
            <a:r>
              <a:rPr lang="en-US" smtClean="0">
                <a:cs typeface="+mn-cs"/>
              </a:rPr>
              <a:t>Benefit…what your audience always asks, maybe not consciously, but it</a:t>
            </a:r>
            <a:r>
              <a:rPr lang="ja-JP" altLang="en-US" smtClean="0">
                <a:latin typeface="Arial"/>
                <a:cs typeface="+mn-cs"/>
              </a:rPr>
              <a:t>’</a:t>
            </a:r>
            <a:r>
              <a:rPr lang="en-US" smtClean="0">
                <a:cs typeface="+mn-cs"/>
              </a:rPr>
              <a:t>s about</a:t>
            </a:r>
          </a:p>
          <a:p>
            <a:pPr lvl="1" eaLnBrk="1" hangingPunct="1">
              <a:defRPr/>
            </a:pPr>
            <a:r>
              <a:rPr lang="en-US" smtClean="0"/>
              <a:t>Money</a:t>
            </a:r>
          </a:p>
          <a:p>
            <a:pPr lvl="1" eaLnBrk="1" hangingPunct="1">
              <a:defRPr/>
            </a:pPr>
            <a:r>
              <a:rPr lang="en-US" smtClean="0"/>
              <a:t>Time saved</a:t>
            </a:r>
          </a:p>
          <a:p>
            <a:pPr lvl="1" eaLnBrk="1" hangingPunct="1">
              <a:defRPr/>
            </a:pPr>
            <a:r>
              <a:rPr lang="en-US" smtClean="0"/>
              <a:t>Self-improvement</a:t>
            </a:r>
          </a:p>
          <a:p>
            <a:pPr eaLnBrk="1" hangingPunct="1">
              <a:defRPr/>
            </a:pPr>
            <a:r>
              <a:rPr lang="en-US" smtClean="0">
                <a:cs typeface="+mn-cs"/>
              </a:rPr>
              <a:t>Anxiety note: </a:t>
            </a:r>
            <a:r>
              <a:rPr lang="ja-JP" altLang="en-US" smtClean="0">
                <a:latin typeface="Arial"/>
                <a:cs typeface="+mn-cs"/>
              </a:rPr>
              <a:t>“</a:t>
            </a:r>
            <a:r>
              <a:rPr lang="en-US" smtClean="0">
                <a:cs typeface="+mn-cs"/>
              </a:rPr>
              <a:t>so show me</a:t>
            </a:r>
            <a:r>
              <a:rPr lang="ja-JP" altLang="en-US" smtClean="0">
                <a:latin typeface="Arial"/>
                <a:cs typeface="+mn-cs"/>
              </a:rPr>
              <a:t>”</a:t>
            </a:r>
            <a:r>
              <a:rPr lang="en-US" smtClean="0">
                <a:cs typeface="+mn-cs"/>
              </a:rPr>
              <a:t> </a:t>
            </a:r>
            <a:r>
              <a:rPr lang="ja-JP" altLang="en-US" smtClean="0">
                <a:latin typeface="Arial"/>
                <a:cs typeface="+mn-cs"/>
              </a:rPr>
              <a:t>“</a:t>
            </a:r>
            <a:r>
              <a:rPr lang="en-US" smtClean="0">
                <a:cs typeface="+mn-cs"/>
              </a:rPr>
              <a:t>prove it</a:t>
            </a:r>
            <a:r>
              <a:rPr lang="ja-JP" altLang="en-US" smtClean="0">
                <a:latin typeface="Arial"/>
                <a:cs typeface="+mn-cs"/>
              </a:rPr>
              <a:t>”</a:t>
            </a:r>
            <a:endParaRPr lang="en-US" smtClean="0">
              <a:cs typeface="+mn-cs"/>
            </a:endParaRPr>
          </a:p>
          <a:p>
            <a:pPr eaLnBrk="1" hangingPunct="1">
              <a:defRPr/>
            </a:pPr>
            <a:endParaRPr lang="en-US" smtClean="0">
              <a:cs typeface="+mn-cs"/>
            </a:endParaRPr>
          </a:p>
          <a:p>
            <a:pPr eaLnBrk="1" hangingPunct="1">
              <a:defRPr/>
            </a:pPr>
            <a:r>
              <a:rPr lang="en-US" smtClean="0">
                <a:cs typeface="+mn-cs"/>
              </a:rPr>
              <a:t>In order to come up with your Position-Action-Benefit, you may need to…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329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p:txBody>
          <a:bodyPr/>
          <a:lstStyle/>
          <a:p>
            <a:pPr marL="228600" indent="-228600" eaLnBrk="1" hangingPunct="1">
              <a:defRPr/>
            </a:pPr>
            <a:r>
              <a:rPr lang="en-US" smtClean="0">
                <a:cs typeface="+mn-cs"/>
              </a:rPr>
              <a:t>Deal with your energy</a:t>
            </a:r>
          </a:p>
          <a:p>
            <a:pPr marL="685800" lvl="1" indent="-228600" eaLnBrk="1" hangingPunct="1">
              <a:defRPr/>
            </a:pPr>
            <a:r>
              <a:rPr lang="en-US" smtClean="0"/>
              <a:t>So often our energy gets used up in the stress of the situation and it doesn</a:t>
            </a:r>
            <a:r>
              <a:rPr lang="ja-JP" altLang="en-US" smtClean="0">
                <a:latin typeface="Arial"/>
              </a:rPr>
              <a:t>’</a:t>
            </a:r>
            <a:r>
              <a:rPr lang="en-US" smtClean="0"/>
              <a:t>t get put towards communicating your information.</a:t>
            </a:r>
          </a:p>
          <a:p>
            <a:pPr marL="685800" lvl="1" indent="-228600" eaLnBrk="1" hangingPunct="1">
              <a:defRPr/>
            </a:pPr>
            <a:r>
              <a:rPr lang="en-US" smtClean="0"/>
              <a:t>We</a:t>
            </a:r>
            <a:r>
              <a:rPr lang="ja-JP" altLang="en-US" smtClean="0">
                <a:latin typeface="Arial"/>
              </a:rPr>
              <a:t>’</a:t>
            </a:r>
            <a:r>
              <a:rPr lang="en-US" smtClean="0"/>
              <a:t>ll focus on your body and mind to release tension, focus on the audience and engage in good communication</a:t>
            </a:r>
          </a:p>
          <a:p>
            <a:pPr marL="228600" indent="-228600" eaLnBrk="1" hangingPunct="1">
              <a:defRPr/>
            </a:pPr>
            <a:r>
              <a:rPr lang="en-US" smtClean="0">
                <a:cs typeface="+mn-cs"/>
              </a:rPr>
              <a:t>Put a presentation together</a:t>
            </a:r>
          </a:p>
          <a:p>
            <a:pPr marL="685800" lvl="1" indent="-228600" eaLnBrk="1" hangingPunct="1">
              <a:defRPr/>
            </a:pPr>
            <a:r>
              <a:rPr lang="en-US" smtClean="0"/>
              <a:t>T&amp;D offers a course on </a:t>
            </a:r>
            <a:r>
              <a:rPr lang="ja-JP" altLang="en-US" smtClean="0">
                <a:latin typeface="Arial"/>
              </a:rPr>
              <a:t>“</a:t>
            </a:r>
            <a:r>
              <a:rPr lang="en-US" smtClean="0"/>
              <a:t>Delivering Dynamic Presentations</a:t>
            </a:r>
            <a:r>
              <a:rPr lang="ja-JP" altLang="en-US" smtClean="0">
                <a:latin typeface="Arial"/>
              </a:rPr>
              <a:t>”</a:t>
            </a:r>
            <a:r>
              <a:rPr lang="en-US" smtClean="0"/>
              <a:t>, and I want to give you the heart of the class by pointing to a 7-step method of creating a presentation.</a:t>
            </a:r>
          </a:p>
          <a:p>
            <a:pPr marL="228600" indent="-228600" eaLnBrk="1" hangingPunct="1">
              <a:defRPr/>
            </a:pPr>
            <a:r>
              <a:rPr lang="en-US" smtClean="0">
                <a:cs typeface="+mn-cs"/>
              </a:rPr>
              <a:t>Using PowerPoint</a:t>
            </a:r>
          </a:p>
          <a:p>
            <a:pPr marL="685800" lvl="1" indent="-228600" eaLnBrk="1" hangingPunct="1">
              <a:defRPr/>
            </a:pPr>
            <a:r>
              <a:rPr lang="en-US" smtClean="0"/>
              <a:t>We are going to look at why audiences disengage from a presentation the moment they see you are using PowerPoint, and who can blame them?</a:t>
            </a:r>
          </a:p>
          <a:p>
            <a:pPr marL="685800" lvl="1" indent="-228600" eaLnBrk="1" hangingPunct="1">
              <a:defRPr/>
            </a:pPr>
            <a:r>
              <a:rPr lang="en-US" smtClean="0"/>
              <a:t>I</a:t>
            </a:r>
            <a:r>
              <a:rPr lang="ja-JP" altLang="en-US" smtClean="0">
                <a:latin typeface="Arial"/>
              </a:rPr>
              <a:t>’</a:t>
            </a:r>
            <a:r>
              <a:rPr lang="en-US" smtClean="0"/>
              <a:t>ve got 10 tips from a fellow named Garr Reynolds that will help you focus your information on your audience and not on the screen.</a:t>
            </a:r>
          </a:p>
          <a:p>
            <a:pPr marL="228600" indent="-228600" eaLnBrk="1" hangingPunct="1">
              <a:defRPr/>
            </a:pPr>
            <a:endParaRPr lang="en-US" smtClean="0">
              <a:cs typeface="+mn-cs"/>
            </a:endParaRPr>
          </a:p>
          <a:p>
            <a:pPr marL="228600" indent="-228600" eaLnBrk="1" hangingPunct="1">
              <a:defRPr/>
            </a:pPr>
            <a:r>
              <a:rPr lang="en-US" smtClean="0">
                <a:cs typeface="+mn-cs"/>
              </a:rPr>
              <a:t>Before we get into these 3 areas, I want to point to a couple of themes that will be an undercurrent to today</a:t>
            </a:r>
            <a:r>
              <a:rPr lang="ja-JP" altLang="en-US" smtClean="0">
                <a:latin typeface="Arial"/>
                <a:cs typeface="+mn-cs"/>
              </a:rPr>
              <a:t>’</a:t>
            </a:r>
            <a:r>
              <a:rPr lang="en-US" smtClean="0">
                <a:cs typeface="+mn-cs"/>
              </a:rPr>
              <a:t>s session. You don</a:t>
            </a:r>
            <a:r>
              <a:rPr lang="ja-JP" altLang="en-US" smtClean="0">
                <a:latin typeface="Arial"/>
                <a:cs typeface="+mn-cs"/>
              </a:rPr>
              <a:t>’</a:t>
            </a:r>
            <a:r>
              <a:rPr lang="en-US" smtClean="0">
                <a:cs typeface="+mn-cs"/>
              </a:rPr>
              <a:t>t have to memorize them, but it would be great if you could start to be mindful of them.</a:t>
            </a:r>
          </a:p>
          <a:p>
            <a:pPr marL="228600" indent="-228600" eaLnBrk="1" hangingPunct="1">
              <a:defRPr/>
            </a:pPr>
            <a:r>
              <a:rPr lang="en-US" smtClean="0">
                <a:cs typeface="+mn-cs"/>
              </a:rPr>
              <a:t>The first theme was inspired by John Medina is the author of Brain Rules, a book about 12 principles </a:t>
            </a:r>
            <a:r>
              <a:rPr lang="ja-JP" altLang="en-US" smtClean="0">
                <a:latin typeface="Arial"/>
                <a:cs typeface="+mn-cs"/>
              </a:rPr>
              <a:t>“</a:t>
            </a:r>
            <a:r>
              <a:rPr lang="en-US" smtClean="0">
                <a:cs typeface="+mn-cs"/>
              </a:rPr>
              <a:t>for surviving and thriving at home, at work and at school</a:t>
            </a:r>
            <a:r>
              <a:rPr lang="ja-JP" altLang="en-US" smtClean="0">
                <a:latin typeface="Arial"/>
                <a:cs typeface="+mn-cs"/>
              </a:rPr>
              <a:t>”</a:t>
            </a:r>
            <a:r>
              <a:rPr lang="en-US" smtClean="0">
                <a:cs typeface="+mn-cs"/>
              </a:rPr>
              <a:t>. The 12 principles come from brain research and get applied to how we as humans behave.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456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r>
              <a:rPr lang="en-US" smtClean="0">
                <a:cs typeface="+mn-cs"/>
              </a:rPr>
              <a:t>A typical dynamic presentation contains 2-5 main ideas. These would be what John Medina calls the meaning before the details.</a:t>
            </a:r>
          </a:p>
          <a:p>
            <a:pPr eaLnBrk="1" hangingPunct="1">
              <a:defRPr/>
            </a:pPr>
            <a:endParaRPr lang="en-US" smtClean="0">
              <a:cs typeface="+mn-cs"/>
            </a:endParaRPr>
          </a:p>
          <a:p>
            <a:pPr eaLnBrk="1" hangingPunct="1">
              <a:defRPr/>
            </a:pPr>
            <a:r>
              <a:rPr lang="en-US" smtClean="0">
                <a:cs typeface="+mn-cs"/>
              </a:rPr>
              <a:t>Brainstorming calls for you to generate as many ideas as possible. You</a:t>
            </a:r>
            <a:r>
              <a:rPr lang="ja-JP" altLang="en-US" smtClean="0">
                <a:latin typeface="Arial"/>
                <a:cs typeface="+mn-cs"/>
              </a:rPr>
              <a:t>’</a:t>
            </a:r>
            <a:r>
              <a:rPr lang="en-US" smtClean="0">
                <a:cs typeface="+mn-cs"/>
              </a:rPr>
              <a:t>ll pare them down later. Some of these ideas could become the details of the main idea. The point now is to open yourself up to everything. You may want to brainstorm with a colleague.</a:t>
            </a:r>
          </a:p>
          <a:p>
            <a:pPr eaLnBrk="1" hangingPunct="1">
              <a:defRPr/>
            </a:pPr>
            <a:r>
              <a:rPr lang="en-US" smtClean="0">
                <a:cs typeface="+mn-cs"/>
              </a:rPr>
              <a:t>Edward Tufte says:</a:t>
            </a:r>
          </a:p>
          <a:p>
            <a:pPr eaLnBrk="1" hangingPunct="1">
              <a:buFontTx/>
              <a:buChar char="•"/>
              <a:defRPr/>
            </a:pPr>
            <a:r>
              <a:rPr lang="en-US" smtClean="0">
                <a:cs typeface="+mn-cs"/>
              </a:rPr>
              <a:t>Assume your audience is intelligent</a:t>
            </a:r>
          </a:p>
          <a:p>
            <a:pPr eaLnBrk="1" hangingPunct="1">
              <a:buFontTx/>
              <a:buChar char="•"/>
              <a:defRPr/>
            </a:pPr>
            <a:r>
              <a:rPr lang="en-US" smtClean="0">
                <a:cs typeface="+mn-cs"/>
              </a:rPr>
              <a:t>To clarify, add detail…not necessarily on the slide</a:t>
            </a:r>
          </a:p>
          <a:p>
            <a:pPr eaLnBrk="1" hangingPunct="1">
              <a:buFontTx/>
              <a:buChar char="•"/>
              <a:defRPr/>
            </a:pPr>
            <a:r>
              <a:rPr lang="en-US" smtClean="0">
                <a:cs typeface="+mn-cs"/>
              </a:rPr>
              <a:t>Graphics are </a:t>
            </a:r>
            <a:r>
              <a:rPr lang="ja-JP" altLang="en-US" smtClean="0">
                <a:latin typeface="Arial"/>
                <a:cs typeface="+mn-cs"/>
              </a:rPr>
              <a:t>“</a:t>
            </a:r>
            <a:r>
              <a:rPr lang="en-US" smtClean="0">
                <a:cs typeface="+mn-cs"/>
              </a:rPr>
              <a:t>intelligence made visible</a:t>
            </a:r>
            <a:r>
              <a:rPr lang="ja-JP" altLang="en-US" smtClean="0">
                <a:latin typeface="Arial"/>
                <a:cs typeface="+mn-cs"/>
              </a:rPr>
              <a:t>”</a:t>
            </a:r>
            <a:endParaRPr lang="en-US" smtClean="0">
              <a:cs typeface="+mn-cs"/>
            </a:endParaRPr>
          </a:p>
          <a:p>
            <a:pPr eaLnBrk="1" hangingPunct="1">
              <a:buFontTx/>
              <a:buChar char="•"/>
              <a:defRPr/>
            </a:pPr>
            <a:endParaRPr lang="en-US" smtClean="0">
              <a:cs typeface="+mn-cs"/>
            </a:endParaRPr>
          </a:p>
          <a:p>
            <a:pPr eaLnBrk="1" hangingPunct="1">
              <a:defRPr/>
            </a:pPr>
            <a:r>
              <a:rPr lang="en-US" smtClean="0">
                <a:cs typeface="+mn-cs"/>
              </a:rPr>
              <a:t>Once you</a:t>
            </a:r>
            <a:r>
              <a:rPr lang="ja-JP" altLang="en-US" smtClean="0">
                <a:latin typeface="Arial"/>
                <a:cs typeface="+mn-cs"/>
              </a:rPr>
              <a:t>’</a:t>
            </a:r>
            <a:r>
              <a:rPr lang="en-US" smtClean="0">
                <a:cs typeface="+mn-cs"/>
              </a:rPr>
              <a:t>ve brain-stormed, then…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558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pPr marL="228600" indent="-228600" eaLnBrk="1" hangingPunct="1">
              <a:defRPr/>
            </a:pPr>
            <a:r>
              <a:rPr lang="en-US" smtClean="0">
                <a:cs typeface="+mn-cs"/>
              </a:rPr>
              <a:t>Produce your evidence, give the details, you may need to shuffle the deck to get the logical flow</a:t>
            </a:r>
          </a:p>
          <a:p>
            <a:pPr marL="228600" indent="-228600" eaLnBrk="1" hangingPunct="1">
              <a:defRPr/>
            </a:pPr>
            <a:endParaRPr lang="en-US" smtClean="0">
              <a:cs typeface="+mn-cs"/>
            </a:endParaRPr>
          </a:p>
          <a:p>
            <a:pPr marL="228600" indent="-228600" eaLnBrk="1" hangingPunct="1">
              <a:defRPr/>
            </a:pPr>
            <a:r>
              <a:rPr lang="en-US" smtClean="0">
                <a:cs typeface="+mn-cs"/>
              </a:rPr>
              <a:t>John Medina developed the 10 minute rule in his microbiology lectures:</a:t>
            </a:r>
          </a:p>
          <a:p>
            <a:pPr marL="685800" lvl="1" indent="-228600" eaLnBrk="1" hangingPunct="1">
              <a:defRPr/>
            </a:pPr>
            <a:r>
              <a:rPr lang="en-US" smtClean="0"/>
              <a:t>I</a:t>
            </a:r>
            <a:r>
              <a:rPr lang="ja-JP" altLang="en-US" smtClean="0">
                <a:latin typeface="Arial"/>
              </a:rPr>
              <a:t>’</a:t>
            </a:r>
            <a:r>
              <a:rPr lang="en-US" smtClean="0"/>
              <a:t>m given an hour to lecture…my students tune out after 10 minutes, most people do, so…</a:t>
            </a:r>
          </a:p>
          <a:p>
            <a:pPr marL="685800" lvl="1" indent="-228600" eaLnBrk="1" hangingPunct="1">
              <a:defRPr/>
            </a:pPr>
            <a:r>
              <a:rPr lang="en-US" smtClean="0"/>
              <a:t>In that one hour I can get in 5 ten-minutes chunks of information, so I deliver my Main Idea and state the subpoints, the detail…for 10 minutes…at which time I send out an Emotionally Compelling Stimulus as a hook that triggers emotion and captures attention. The Emotionally Compelling Stimuli needs to be relevant to my main topic and it is placed either at the end of my detail or at the beginning of the next main point.</a:t>
            </a:r>
          </a:p>
          <a:p>
            <a:pPr marL="685800" lvl="1" indent="-228600" eaLnBrk="1" hangingPunct="1">
              <a:defRPr/>
            </a:pPr>
            <a:endParaRPr lang="en-US" smtClean="0"/>
          </a:p>
          <a:p>
            <a:pPr marL="1143000" lvl="2" indent="-228600" eaLnBrk="1" hangingPunct="1">
              <a:defRPr/>
            </a:pPr>
            <a:r>
              <a:rPr lang="en-US" smtClean="0"/>
              <a:t>Remember a theme:</a:t>
            </a:r>
          </a:p>
          <a:p>
            <a:pPr marL="1143000" lvl="2" indent="-228600" eaLnBrk="1" hangingPunct="1">
              <a:buFont typeface="Times" charset="0"/>
              <a:buAutoNum type="arabicPeriod"/>
              <a:defRPr/>
            </a:pPr>
            <a:r>
              <a:rPr lang="en-US" smtClean="0"/>
              <a:t>We don</a:t>
            </a:r>
            <a:r>
              <a:rPr lang="ja-JP" altLang="en-US" smtClean="0">
                <a:latin typeface="Arial"/>
              </a:rPr>
              <a:t>’</a:t>
            </a:r>
            <a:r>
              <a:rPr lang="en-US" smtClean="0"/>
              <a:t>t pay attention to boring things</a:t>
            </a:r>
          </a:p>
          <a:p>
            <a:pPr marL="1143000" lvl="2" indent="-228600" eaLnBrk="1" hangingPunct="1">
              <a:buFont typeface="Times" charset="0"/>
              <a:buAutoNum type="arabicPeriod"/>
              <a:defRPr/>
            </a:pPr>
            <a:r>
              <a:rPr lang="en-US" smtClean="0"/>
              <a:t>Stimulate more of the senses</a:t>
            </a:r>
          </a:p>
          <a:p>
            <a:pPr marL="1143000" lvl="2" indent="-228600" eaLnBrk="1" hangingPunct="1">
              <a:buFont typeface="Times" charset="0"/>
              <a:buAutoNum type="arabicPeriod"/>
              <a:defRPr/>
            </a:pPr>
            <a:r>
              <a:rPr lang="en-US" smtClean="0"/>
              <a:t>Vision trumps all other senses</a:t>
            </a:r>
          </a:p>
          <a:p>
            <a:pPr marL="1143000" lvl="2" indent="-228600" eaLnBrk="1" hangingPunct="1">
              <a:buFont typeface="Times" charset="0"/>
              <a:buAutoNum type="arabicPeriod"/>
              <a:defRPr/>
            </a:pPr>
            <a:endParaRPr lang="en-US" smtClean="0"/>
          </a:p>
          <a:p>
            <a:pPr marL="1143000" lvl="2" indent="-228600" eaLnBrk="1" hangingPunct="1">
              <a:buFont typeface="Times" charset="0"/>
              <a:buNone/>
              <a:defRPr/>
            </a:pPr>
            <a:r>
              <a:rPr lang="en-US" smtClean="0"/>
              <a:t>Remember: Restraint, Simplicity, Naturalness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4450"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pPr eaLnBrk="1" hangingPunct="1">
              <a:defRPr/>
            </a:pPr>
            <a:r>
              <a:rPr lang="en-US" smtClean="0">
                <a:cs typeface="+mn-cs"/>
              </a:rPr>
              <a:t>Compelling introductions help keep a memory stored in the same place that perceives a learning event.</a:t>
            </a:r>
          </a:p>
          <a:p>
            <a:pPr eaLnBrk="1" hangingPunct="1">
              <a:defRPr/>
            </a:pPr>
            <a:r>
              <a:rPr lang="en-US" smtClean="0">
                <a:cs typeface="+mn-cs"/>
              </a:rPr>
              <a:t>These are all possible attention-getters or the Emotionally Compelling Stimulus</a:t>
            </a:r>
          </a:p>
          <a:p>
            <a:pPr eaLnBrk="1" hangingPunct="1">
              <a:defRPr/>
            </a:pPr>
            <a:r>
              <a:rPr lang="en-US" smtClean="0">
                <a:cs typeface="+mn-cs"/>
              </a:rPr>
              <a:t>Anecdotes-the value of story telling…everyone loves a good story</a:t>
            </a:r>
          </a:p>
          <a:p>
            <a:pPr eaLnBrk="1" hangingPunct="1">
              <a:defRPr/>
            </a:pPr>
            <a:r>
              <a:rPr lang="en-US" smtClean="0">
                <a:cs typeface="+mn-cs"/>
              </a:rPr>
              <a:t>Humor-be careful, don</a:t>
            </a:r>
            <a:r>
              <a:rPr lang="ja-JP" altLang="en-US" smtClean="0">
                <a:latin typeface="Arial"/>
                <a:cs typeface="+mn-cs"/>
              </a:rPr>
              <a:t>’</a:t>
            </a:r>
            <a:r>
              <a:rPr lang="en-US" smtClean="0">
                <a:cs typeface="+mn-cs"/>
              </a:rPr>
              <a:t>t crack a joke just for the joke…relevance, restraint</a:t>
            </a:r>
          </a:p>
          <a:p>
            <a:pPr eaLnBrk="1" hangingPunct="1">
              <a:defRPr/>
            </a:pPr>
            <a:r>
              <a:rPr lang="en-US" smtClean="0">
                <a:cs typeface="+mn-cs"/>
              </a:rPr>
              <a:t>Question:  Involving or Rhetorical..the safe bet is a show of hands, rather than an open question that could result in unwanted humor from the comedian in the crowd</a:t>
            </a:r>
          </a:p>
          <a:p>
            <a:pPr eaLnBrk="1" hangingPunct="1">
              <a:defRPr/>
            </a:pPr>
            <a:r>
              <a:rPr lang="en-US" smtClean="0">
                <a:cs typeface="+mn-cs"/>
              </a:rPr>
              <a:t>Shocking statement/statistic</a:t>
            </a:r>
          </a:p>
          <a:p>
            <a:pPr eaLnBrk="1" hangingPunct="1">
              <a:defRPr/>
            </a:pPr>
            <a:r>
              <a:rPr lang="en-US" smtClean="0">
                <a:cs typeface="+mn-cs"/>
              </a:rPr>
              <a:t>Quotation-be brief, OK to read it, cite the source</a:t>
            </a:r>
          </a:p>
          <a:p>
            <a:pPr eaLnBrk="1" hangingPunct="1">
              <a:defRPr/>
            </a:pPr>
            <a:endParaRPr lang="en-US" smtClean="0">
              <a:cs typeface="+mn-cs"/>
            </a:endParaRPr>
          </a:p>
          <a:p>
            <a:pPr eaLnBrk="1" hangingPunct="1">
              <a:defRPr/>
            </a:pPr>
            <a:r>
              <a:rPr lang="en-US" smtClean="0">
                <a:cs typeface="+mn-cs"/>
              </a:rPr>
              <a:t>Your introduction could also be your Position-Action-Benefit statement, especially if you</a:t>
            </a:r>
            <a:r>
              <a:rPr lang="ja-JP" altLang="en-US" smtClean="0">
                <a:latin typeface="Arial"/>
                <a:cs typeface="+mn-cs"/>
              </a:rPr>
              <a:t>’</a:t>
            </a:r>
            <a:r>
              <a:rPr lang="en-US" smtClean="0">
                <a:cs typeface="+mn-cs"/>
              </a:rPr>
              <a:t>re delivering something highly opinionated. Your PAB needs to be restated in your conclusion, speaking of which…</a:t>
            </a:r>
          </a:p>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547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p:txBody>
          <a:bodyPr/>
          <a:lstStyle/>
          <a:p>
            <a:pPr eaLnBrk="1" hangingPunct="1">
              <a:defRPr/>
            </a:pPr>
            <a:endParaRPr lang="en-US" smtClean="0">
              <a:cs typeface="+mn-cs"/>
            </a:endParaRPr>
          </a:p>
          <a:p>
            <a:pPr eaLnBrk="1" hangingPunct="1">
              <a:spcBef>
                <a:spcPct val="0"/>
              </a:spcBef>
              <a:defRPr/>
            </a:pPr>
            <a:r>
              <a:rPr lang="en-US" smtClean="0">
                <a:solidFill>
                  <a:srgbClr val="4B4B4B"/>
                </a:solidFill>
                <a:cs typeface="+mn-cs"/>
              </a:rPr>
              <a:t>Make a final impression</a:t>
            </a:r>
          </a:p>
          <a:p>
            <a:pPr eaLnBrk="1" hangingPunct="1">
              <a:defRPr/>
            </a:pPr>
            <a:endParaRPr lang="en-US" smtClean="0">
              <a:cs typeface="+mn-cs"/>
            </a:endParaRPr>
          </a:p>
          <a:p>
            <a:pPr eaLnBrk="1" hangingPunct="1">
              <a:spcBef>
                <a:spcPct val="0"/>
              </a:spcBef>
              <a:defRPr/>
            </a:pPr>
            <a:r>
              <a:rPr lang="en-US" smtClean="0">
                <a:solidFill>
                  <a:srgbClr val="4B4B4B"/>
                </a:solidFill>
                <a:cs typeface="+mn-cs"/>
              </a:rPr>
              <a:t>Provide closure</a:t>
            </a:r>
          </a:p>
          <a:p>
            <a:pPr eaLnBrk="1" hangingPunct="1">
              <a:defRPr/>
            </a:pPr>
            <a:endParaRPr lang="en-US" smtClean="0">
              <a:cs typeface="+mn-cs"/>
            </a:endParaRPr>
          </a:p>
          <a:p>
            <a:pPr eaLnBrk="1" hangingPunct="1">
              <a:spcBef>
                <a:spcPct val="0"/>
              </a:spcBef>
              <a:defRPr/>
            </a:pPr>
            <a:r>
              <a:rPr lang="en-US" smtClean="0">
                <a:solidFill>
                  <a:srgbClr val="4B4B4B"/>
                </a:solidFill>
                <a:cs typeface="+mn-cs"/>
              </a:rPr>
              <a:t>Summarize</a:t>
            </a:r>
          </a:p>
          <a:p>
            <a:pPr eaLnBrk="1" hangingPunct="1">
              <a:defRPr/>
            </a:pPr>
            <a:endParaRPr lang="en-US" smtClean="0">
              <a:cs typeface="+mn-cs"/>
            </a:endParaRPr>
          </a:p>
          <a:p>
            <a:pPr eaLnBrk="1" hangingPunct="1">
              <a:defRPr/>
            </a:pPr>
            <a:r>
              <a:rPr lang="ja-JP" altLang="en-US" smtClean="0">
                <a:latin typeface="Arial"/>
                <a:cs typeface="+mn-cs"/>
              </a:rPr>
              <a:t>“</a:t>
            </a:r>
            <a:r>
              <a:rPr lang="en-US" smtClean="0">
                <a:cs typeface="+mn-cs"/>
              </a:rPr>
              <a:t>In summary …</a:t>
            </a:r>
            <a:r>
              <a:rPr lang="ja-JP" altLang="en-US" smtClean="0">
                <a:latin typeface="Arial"/>
                <a:cs typeface="+mn-cs"/>
              </a:rPr>
              <a:t>”</a:t>
            </a:r>
            <a:r>
              <a:rPr lang="en-US" smtClean="0">
                <a:cs typeface="+mn-cs"/>
              </a:rPr>
              <a:t>, in other words cue the audience that you</a:t>
            </a:r>
            <a:r>
              <a:rPr lang="ja-JP" altLang="en-US" smtClean="0">
                <a:latin typeface="Arial"/>
                <a:cs typeface="+mn-cs"/>
              </a:rPr>
              <a:t>’</a:t>
            </a:r>
            <a:r>
              <a:rPr lang="en-US" smtClean="0">
                <a:cs typeface="+mn-cs"/>
              </a:rPr>
              <a:t>re ending</a:t>
            </a:r>
          </a:p>
          <a:p>
            <a:pPr eaLnBrk="1" hangingPunct="1">
              <a:defRPr/>
            </a:pPr>
            <a:r>
              <a:rPr lang="en-US" smtClean="0">
                <a:cs typeface="+mn-cs"/>
              </a:rPr>
              <a:t>Refer to Position-Action-Benefits statement…remember, you want to change their behavior. Now is the time to remind them. You are calling them to action.</a:t>
            </a:r>
          </a:p>
          <a:p>
            <a:pPr eaLnBrk="1" hangingPunct="1">
              <a:defRPr/>
            </a:pPr>
            <a:r>
              <a:rPr lang="en-US" smtClean="0">
                <a:cs typeface="+mn-cs"/>
              </a:rPr>
              <a:t>End strongly…you may want to write out your conclusion…maintaining simplicity, restraint, naturalness...</a:t>
            </a:r>
          </a:p>
          <a:p>
            <a:pPr eaLnBrk="1" hangingPunct="1">
              <a:defRPr/>
            </a:pPr>
            <a:r>
              <a:rPr lang="en-US" smtClean="0">
                <a:cs typeface="+mn-cs"/>
              </a:rPr>
              <a:t>Keep it undertime not overtime! People will think highly of you because you saved them time.</a:t>
            </a:r>
          </a:p>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649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pPr eaLnBrk="1" hangingPunct="1">
              <a:defRPr/>
            </a:pPr>
            <a:r>
              <a:rPr lang="en-US" smtClean="0">
                <a:cs typeface="+mn-cs"/>
              </a:rPr>
              <a:t>The preview sentence is part of the introduction. </a:t>
            </a:r>
            <a:r>
              <a:rPr lang="ja-JP" altLang="en-US" smtClean="0">
                <a:latin typeface="Arial"/>
                <a:cs typeface="+mn-cs"/>
              </a:rPr>
              <a:t>“</a:t>
            </a:r>
            <a:r>
              <a:rPr lang="en-US" smtClean="0">
                <a:cs typeface="+mn-cs"/>
              </a:rPr>
              <a:t>I want to talk about how you can deliver effective presentations.</a:t>
            </a:r>
            <a:r>
              <a:rPr lang="ja-JP" altLang="en-US" smtClean="0">
                <a:latin typeface="Arial"/>
                <a:cs typeface="+mn-cs"/>
              </a:rPr>
              <a:t>”</a:t>
            </a:r>
            <a:r>
              <a:rPr lang="en-US" smtClean="0">
                <a:cs typeface="+mn-cs"/>
              </a:rPr>
              <a:t> You should follow the preview sentence with a written or verbal agenda.</a:t>
            </a:r>
          </a:p>
          <a:p>
            <a:pPr eaLnBrk="1" hangingPunct="1">
              <a:defRPr/>
            </a:pPr>
            <a:r>
              <a:rPr lang="en-US" smtClean="0">
                <a:cs typeface="+mn-cs"/>
              </a:rPr>
              <a:t>The review sentence summarizes what you told them in the body of your presentation. It</a:t>
            </a:r>
            <a:r>
              <a:rPr lang="ja-JP" altLang="en-US" smtClean="0">
                <a:latin typeface="Arial"/>
                <a:cs typeface="+mn-cs"/>
              </a:rPr>
              <a:t>’</a:t>
            </a:r>
            <a:r>
              <a:rPr lang="en-US" smtClean="0">
                <a:cs typeface="+mn-cs"/>
              </a:rPr>
              <a:t>s a kind of segue to the review of your Position-Action-Benefit statement. </a:t>
            </a:r>
            <a:r>
              <a:rPr lang="ja-JP" altLang="en-US" smtClean="0">
                <a:latin typeface="Arial"/>
                <a:cs typeface="+mn-cs"/>
              </a:rPr>
              <a:t>“</a:t>
            </a:r>
            <a:r>
              <a:rPr lang="en-US" smtClean="0">
                <a:cs typeface="+mn-cs"/>
              </a:rPr>
              <a:t>Today</a:t>
            </a:r>
            <a:r>
              <a:rPr lang="ja-JP" altLang="en-US" smtClean="0">
                <a:latin typeface="Arial"/>
                <a:cs typeface="+mn-cs"/>
              </a:rPr>
              <a:t>’</a:t>
            </a:r>
            <a:r>
              <a:rPr lang="en-US" smtClean="0">
                <a:cs typeface="+mn-cs"/>
              </a:rPr>
              <a:t> presentation has been an overview of how you can best deliver a presentation.</a:t>
            </a:r>
            <a:r>
              <a:rPr lang="ja-JP" altLang="en-US" smtClean="0">
                <a:latin typeface="Arial"/>
                <a:cs typeface="+mn-cs"/>
              </a:rPr>
              <a:t>”</a:t>
            </a: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752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r>
              <a:rPr lang="en-US" smtClean="0">
                <a:cs typeface="+mn-cs"/>
              </a:rPr>
              <a:t>Sequence of Delivery</a:t>
            </a:r>
          </a:p>
          <a:p>
            <a:pPr eaLnBrk="1" hangingPunct="1">
              <a:buFont typeface="Wingdings" charset="0"/>
              <a:buNone/>
              <a:defRPr/>
            </a:pPr>
            <a:r>
              <a:rPr lang="en-US" smtClean="0">
                <a:cs typeface="+mn-cs"/>
              </a:rPr>
              <a:t>1. Introduction  (Opener and/or P-A-B)…the first slice of bread</a:t>
            </a:r>
          </a:p>
          <a:p>
            <a:pPr eaLnBrk="1" hangingPunct="1">
              <a:buFont typeface="Wingdings" charset="0"/>
              <a:buNone/>
              <a:defRPr/>
            </a:pPr>
            <a:r>
              <a:rPr lang="en-US" smtClean="0">
                <a:cs typeface="+mn-cs"/>
              </a:rPr>
              <a:t>2. Preview sentence  (Verbal/Written Agenda)…let</a:t>
            </a:r>
            <a:r>
              <a:rPr lang="ja-JP" altLang="en-US" smtClean="0">
                <a:latin typeface="Arial"/>
                <a:cs typeface="+mn-cs"/>
              </a:rPr>
              <a:t>’</a:t>
            </a:r>
            <a:r>
              <a:rPr lang="en-US" smtClean="0">
                <a:cs typeface="+mn-cs"/>
              </a:rPr>
              <a:t>s say it</a:t>
            </a:r>
            <a:r>
              <a:rPr lang="ja-JP" altLang="en-US" smtClean="0">
                <a:latin typeface="Arial"/>
                <a:cs typeface="+mn-cs"/>
              </a:rPr>
              <a:t>’</a:t>
            </a:r>
            <a:r>
              <a:rPr lang="en-US" smtClean="0">
                <a:cs typeface="+mn-cs"/>
              </a:rPr>
              <a:t>s the mustard on the first slice of bread</a:t>
            </a:r>
          </a:p>
          <a:p>
            <a:pPr eaLnBrk="1" hangingPunct="1">
              <a:buFont typeface="Wingdings" charset="0"/>
              <a:buNone/>
              <a:defRPr/>
            </a:pPr>
            <a:r>
              <a:rPr lang="en-US" smtClean="0">
                <a:cs typeface="+mn-cs"/>
              </a:rPr>
              <a:t>3. Main ideas and subpoints  (Body)…the peanut butter and jelly, the ham and cheese, the pastrami and sourkraut</a:t>
            </a:r>
          </a:p>
          <a:p>
            <a:pPr eaLnBrk="1" hangingPunct="1">
              <a:buFont typeface="Wingdings" charset="0"/>
              <a:buNone/>
              <a:defRPr/>
            </a:pPr>
            <a:r>
              <a:rPr lang="en-US" smtClean="0">
                <a:cs typeface="+mn-cs"/>
              </a:rPr>
              <a:t>4. Review sentence:  </a:t>
            </a:r>
            <a:r>
              <a:rPr lang="ja-JP" altLang="en-US" smtClean="0">
                <a:latin typeface="Arial"/>
                <a:cs typeface="+mn-cs"/>
              </a:rPr>
              <a:t>“</a:t>
            </a:r>
            <a:r>
              <a:rPr lang="en-US" smtClean="0">
                <a:cs typeface="+mn-cs"/>
              </a:rPr>
              <a:t>In summary …</a:t>
            </a:r>
            <a:r>
              <a:rPr lang="ja-JP" altLang="en-US" smtClean="0">
                <a:latin typeface="Arial"/>
                <a:cs typeface="+mn-cs"/>
              </a:rPr>
              <a:t>”</a:t>
            </a:r>
            <a:r>
              <a:rPr lang="en-US" smtClean="0">
                <a:cs typeface="+mn-cs"/>
              </a:rPr>
              <a:t> (Begins conclusion)…will call it the mayo, although my wife cringes at mayo with the pastrami and sourkraut</a:t>
            </a:r>
          </a:p>
          <a:p>
            <a:pPr eaLnBrk="1" hangingPunct="1">
              <a:buFont typeface="Wingdings" charset="0"/>
              <a:buNone/>
              <a:defRPr/>
            </a:pPr>
            <a:r>
              <a:rPr lang="en-US" smtClean="0">
                <a:cs typeface="+mn-cs"/>
              </a:rPr>
              <a:t>5. Conclusion (Restate P-A-B)…the other slice of bread</a:t>
            </a:r>
          </a:p>
          <a:p>
            <a:pPr eaLnBrk="1" hangingPunct="1">
              <a:buFont typeface="Wingdings" charset="0"/>
              <a:buNone/>
              <a:defRPr/>
            </a:pPr>
            <a:r>
              <a:rPr lang="en-US" smtClean="0">
                <a:cs typeface="+mn-cs"/>
              </a:rPr>
              <a:t>I think I need a bromo….</a:t>
            </a:r>
          </a:p>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0854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eaLnBrk="1" hangingPunct="1">
              <a:defRPr/>
            </a:pPr>
            <a:r>
              <a:rPr lang="en-US" smtClean="0">
                <a:cs typeface="+mn-cs"/>
              </a:rPr>
              <a:t>We</a:t>
            </a:r>
            <a:r>
              <a:rPr lang="ja-JP" altLang="en-US" smtClean="0">
                <a:latin typeface="Arial"/>
                <a:cs typeface="+mn-cs"/>
              </a:rPr>
              <a:t>’</a:t>
            </a:r>
            <a:r>
              <a:rPr lang="en-US" smtClean="0">
                <a:cs typeface="+mn-cs"/>
              </a:rPr>
              <a:t>re going to tawlk about PowerPoint next, but do consider handouts as well.</a:t>
            </a:r>
          </a:p>
          <a:p>
            <a:pPr eaLnBrk="1" hangingPunct="1">
              <a:defRPr/>
            </a:pPr>
            <a:r>
              <a:rPr lang="en-US" smtClean="0">
                <a:cs typeface="+mn-cs"/>
              </a:rPr>
              <a:t>Handouts: </a:t>
            </a:r>
          </a:p>
          <a:p>
            <a:pPr eaLnBrk="1" hangingPunct="1">
              <a:defRPr/>
            </a:pPr>
            <a:r>
              <a:rPr lang="en-US" smtClean="0">
                <a:cs typeface="+mn-cs"/>
              </a:rPr>
              <a:t>	reinforce important information</a:t>
            </a:r>
          </a:p>
          <a:p>
            <a:pPr eaLnBrk="1" hangingPunct="1">
              <a:defRPr/>
            </a:pPr>
            <a:r>
              <a:rPr lang="en-US" smtClean="0">
                <a:cs typeface="+mn-cs"/>
              </a:rPr>
              <a:t>	summarize action items</a:t>
            </a:r>
          </a:p>
          <a:p>
            <a:pPr eaLnBrk="1" hangingPunct="1">
              <a:defRPr/>
            </a:pPr>
            <a:r>
              <a:rPr lang="en-US" smtClean="0">
                <a:cs typeface="+mn-cs"/>
              </a:rPr>
              <a:t>	supply supporting data that you don</a:t>
            </a:r>
            <a:r>
              <a:rPr lang="ja-JP" altLang="en-US" smtClean="0">
                <a:latin typeface="Arial"/>
                <a:cs typeface="+mn-cs"/>
              </a:rPr>
              <a:t>’</a:t>
            </a:r>
            <a:r>
              <a:rPr lang="en-US" smtClean="0">
                <a:cs typeface="+mn-cs"/>
              </a:rPr>
              <a:t>t want on your slides!</a:t>
            </a:r>
          </a:p>
          <a:p>
            <a:pPr eaLnBrk="1" hangingPunct="1">
              <a:defRPr/>
            </a:pPr>
            <a:r>
              <a:rPr lang="en-US" smtClean="0">
                <a:cs typeface="+mn-cs"/>
              </a:rPr>
              <a:t>Consider </a:t>
            </a:r>
            <a:r>
              <a:rPr lang="en-US" b="1" i="1" smtClean="0">
                <a:cs typeface="+mn-cs"/>
              </a:rPr>
              <a:t>when</a:t>
            </a:r>
            <a:r>
              <a:rPr lang="en-US" smtClean="0">
                <a:cs typeface="+mn-cs"/>
              </a:rPr>
              <a:t> you want to hand out your handouts</a:t>
            </a:r>
          </a:p>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6610"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pPr eaLnBrk="1" hangingPunct="1">
              <a:defRPr/>
            </a:pPr>
            <a:r>
              <a:rPr lang="en-US" smtClean="0">
                <a:cs typeface="+mn-cs"/>
              </a:rPr>
              <a:t>And now…</a:t>
            </a:r>
          </a:p>
          <a:p>
            <a:pPr eaLnBrk="1" hangingPunct="1">
              <a:defRPr/>
            </a:pPr>
            <a:r>
              <a:rPr lang="en-US" smtClean="0">
                <a:cs typeface="+mn-cs"/>
              </a:rPr>
              <a:t>	it</a:t>
            </a:r>
            <a:r>
              <a:rPr lang="ja-JP" altLang="en-US" smtClean="0">
                <a:latin typeface="Arial"/>
                <a:cs typeface="+mn-cs"/>
              </a:rPr>
              <a:t>’</a:t>
            </a:r>
            <a:r>
              <a:rPr lang="en-US" smtClean="0">
                <a:cs typeface="+mn-cs"/>
              </a:rPr>
              <a:t>s time for Behavior Modification 101!</a:t>
            </a:r>
          </a:p>
          <a:p>
            <a:pPr eaLnBrk="1" hangingPunct="1">
              <a:defRPr/>
            </a:pPr>
            <a:endParaRPr lang="en-US" smtClean="0">
              <a:cs typeface="+mn-cs"/>
            </a:endParaRPr>
          </a:p>
          <a:p>
            <a:pPr eaLnBrk="1" hangingPunct="1">
              <a:defRPr/>
            </a:pPr>
            <a:r>
              <a:rPr lang="en-US" smtClean="0">
                <a:cs typeface="+mn-cs"/>
              </a:rPr>
              <a:t>How do you most effectively use PowerPoint.</a:t>
            </a:r>
          </a:p>
          <a:p>
            <a:pPr eaLnBrk="1" hangingPunct="1">
              <a:defRPr/>
            </a:pPr>
            <a:endParaRPr lang="en-US" smtClean="0">
              <a:cs typeface="+mn-cs"/>
            </a:endParaRPr>
          </a:p>
          <a:p>
            <a:pPr eaLnBrk="1" hangingPunct="1">
              <a:defRPr/>
            </a:pPr>
            <a:r>
              <a:rPr lang="en-US" smtClean="0">
                <a:cs typeface="+mn-cs"/>
              </a:rPr>
              <a:t>Let</a:t>
            </a:r>
            <a:r>
              <a:rPr lang="ja-JP" altLang="en-US" smtClean="0">
                <a:latin typeface="Arial"/>
                <a:cs typeface="+mn-cs"/>
              </a:rPr>
              <a:t>’</a:t>
            </a:r>
            <a:r>
              <a:rPr lang="en-US" smtClean="0">
                <a:cs typeface="+mn-cs"/>
              </a:rPr>
              <a:t>s look at some slides….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8806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pPr eaLnBrk="1" hangingPunct="1">
              <a:defRPr/>
            </a:pPr>
            <a:r>
              <a:rPr lang="en-US" smtClean="0">
                <a:cs typeface="+mn-cs"/>
              </a:rPr>
              <a:t>Sometimes the best presentation is... </a:t>
            </a:r>
            <a:r>
              <a:rPr lang="en-US" i="1" smtClean="0">
                <a:cs typeface="+mn-cs"/>
              </a:rPr>
              <a:t>no presentation</a:t>
            </a:r>
            <a:r>
              <a:rPr lang="en-US" smtClean="0">
                <a:cs typeface="+mn-cs"/>
              </a:rPr>
              <a:t>. Ditch the slides completely. Put the projector in the closet, roll the screen back up, and turn the damn lights back on! …</a:t>
            </a:r>
          </a:p>
          <a:p>
            <a:pPr eaLnBrk="1" hangingPunct="1">
              <a:defRPr/>
            </a:pPr>
            <a:endParaRPr lang="en-US" smtClean="0">
              <a:cs typeface="+mn-cs"/>
            </a:endParaRPr>
          </a:p>
          <a:p>
            <a:pPr eaLnBrk="1" hangingPunct="1">
              <a:defRPr/>
            </a:pPr>
            <a:r>
              <a:rPr lang="en-US" smtClean="0">
                <a:cs typeface="+mn-cs"/>
              </a:rPr>
              <a:t>It</a:t>
            </a:r>
            <a:r>
              <a:rPr lang="ja-JP" altLang="en-US" smtClean="0">
                <a:latin typeface="Arial"/>
                <a:cs typeface="+mn-cs"/>
              </a:rPr>
              <a:t>’</a:t>
            </a:r>
            <a:r>
              <a:rPr lang="en-US" smtClean="0">
                <a:cs typeface="+mn-cs"/>
              </a:rPr>
              <a:t>s about your audience.</a:t>
            </a:r>
          </a:p>
          <a:p>
            <a:pPr eaLnBrk="1" hangingPunct="1">
              <a:defRPr/>
            </a:pPr>
            <a:r>
              <a:rPr lang="en-US" smtClean="0">
                <a:cs typeface="+mn-cs"/>
              </a:rPr>
              <a:t>It</a:t>
            </a:r>
            <a:r>
              <a:rPr lang="ja-JP" altLang="en-US" smtClean="0">
                <a:latin typeface="Arial"/>
                <a:cs typeface="+mn-cs"/>
              </a:rPr>
              <a:t>’</a:t>
            </a:r>
            <a:r>
              <a:rPr lang="en-US" smtClean="0">
                <a:cs typeface="+mn-cs"/>
              </a:rPr>
              <a:t>s about you communicating information.</a:t>
            </a:r>
          </a:p>
          <a:p>
            <a:pPr eaLnBrk="1" hangingPunct="1">
              <a:defRPr/>
            </a:pPr>
            <a:r>
              <a:rPr lang="en-US" smtClean="0">
                <a:cs typeface="+mn-cs"/>
              </a:rPr>
              <a:t>PowerPoint is a visual aid meant for increasing the understanding of your audience. It</a:t>
            </a:r>
            <a:r>
              <a:rPr lang="ja-JP" altLang="en-US" smtClean="0">
                <a:latin typeface="Arial"/>
                <a:cs typeface="+mn-cs"/>
              </a:rPr>
              <a:t>’</a:t>
            </a:r>
            <a:r>
              <a:rPr lang="en-US" smtClean="0">
                <a:cs typeface="+mn-cs"/>
              </a:rPr>
              <a:t>s not meant to be your cue card.</a:t>
            </a:r>
          </a:p>
          <a:p>
            <a:pPr eaLnBrk="1" hangingPunct="1">
              <a:defRPr/>
            </a:pPr>
            <a:endParaRPr lang="en-US" smtClean="0">
              <a:cs typeface="+mn-cs"/>
            </a:endParaRPr>
          </a:p>
          <a:p>
            <a:pPr eaLnBrk="1" hangingPunct="1">
              <a:defRPr/>
            </a:pPr>
            <a:r>
              <a:rPr lang="en-US" smtClean="0">
                <a:cs typeface="+mn-cs"/>
              </a:rPr>
              <a:t>Remember to keep asking yourself…does the information on this slide fulfill my objective?</a:t>
            </a:r>
          </a:p>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1571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pPr eaLnBrk="1" hangingPunct="1">
              <a:defRPr/>
            </a:pPr>
            <a:r>
              <a:rPr lang="en-US" smtClean="0">
                <a:cs typeface="+mn-cs"/>
              </a:rPr>
              <a:t>Objective of this presentation…to give the audience an anxiety disorder.</a:t>
            </a:r>
          </a:p>
          <a:p>
            <a:pPr eaLnBrk="1" hangingPunct="1">
              <a:defRPr/>
            </a:pPr>
            <a:endParaRPr lang="en-US" smtClean="0">
              <a:cs typeface="+mn-cs"/>
            </a:endParaRPr>
          </a:p>
          <a:p>
            <a:pPr eaLnBrk="1" hangingPunct="1">
              <a:defRPr/>
            </a:pPr>
            <a:r>
              <a:rPr lang="en-US" smtClean="0">
                <a:cs typeface="+mn-cs"/>
              </a:rPr>
              <a:t>I can hear some of you saying, </a:t>
            </a:r>
            <a:r>
              <a:rPr lang="ja-JP" altLang="en-US" smtClean="0">
                <a:latin typeface="Arial"/>
                <a:cs typeface="+mn-cs"/>
              </a:rPr>
              <a:t>“</a:t>
            </a:r>
            <a:r>
              <a:rPr lang="en-US" smtClean="0">
                <a:cs typeface="+mn-cs"/>
              </a:rPr>
              <a:t>they</a:t>
            </a:r>
            <a:r>
              <a:rPr lang="ja-JP" altLang="en-US" smtClean="0">
                <a:latin typeface="Arial"/>
                <a:cs typeface="+mn-cs"/>
              </a:rPr>
              <a:t>’</a:t>
            </a:r>
            <a:r>
              <a:rPr lang="en-US" smtClean="0">
                <a:cs typeface="+mn-cs"/>
              </a:rPr>
              <a:t>re just bullet points</a:t>
            </a:r>
            <a:r>
              <a:rPr lang="ja-JP" altLang="en-US" smtClean="0">
                <a:latin typeface="Arial"/>
                <a:cs typeface="+mn-cs"/>
              </a:rPr>
              <a:t>”</a:t>
            </a:r>
            <a:r>
              <a:rPr lang="en-US" smtClean="0">
                <a:cs typeface="+mn-cs"/>
              </a:rPr>
              <a:t>... Or worse….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432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4323" name="Rectangle 3"/>
          <p:cNvSpPr>
            <a:spLocks noGrp="1" noChangeArrowheads="1"/>
          </p:cNvSpPr>
          <p:nvPr>
            <p:ph type="body" idx="1"/>
          </p:nvPr>
        </p:nvSpPr>
        <p:spPr/>
        <p:txBody>
          <a:bodyPr/>
          <a:lstStyle/>
          <a:p>
            <a:pPr marL="228600" indent="-228600" eaLnBrk="1" hangingPunct="1">
              <a:defRPr/>
            </a:pPr>
            <a:r>
              <a:rPr lang="en-US" smtClean="0">
                <a:cs typeface="+mn-cs"/>
              </a:rPr>
              <a:t>Start to be mindful of 3 of these principles when you make a presentation:</a:t>
            </a:r>
          </a:p>
          <a:p>
            <a:pPr marL="685800" lvl="1" indent="-228600" eaLnBrk="1" hangingPunct="1">
              <a:buFont typeface="Times" charset="0"/>
              <a:buAutoNum type="arabicPeriod"/>
              <a:defRPr/>
            </a:pPr>
            <a:r>
              <a:rPr lang="en-US" smtClean="0"/>
              <a:t>We don</a:t>
            </a:r>
            <a:r>
              <a:rPr lang="ja-JP" altLang="en-US" smtClean="0">
                <a:latin typeface="Arial"/>
              </a:rPr>
              <a:t>’</a:t>
            </a:r>
            <a:r>
              <a:rPr lang="en-US" smtClean="0"/>
              <a:t>t pay attention to boring things</a:t>
            </a:r>
          </a:p>
          <a:p>
            <a:pPr marL="685800" lvl="1" indent="-228600" eaLnBrk="1" hangingPunct="1">
              <a:buFont typeface="Times" charset="0"/>
              <a:buAutoNum type="arabicPeriod"/>
              <a:defRPr/>
            </a:pPr>
            <a:r>
              <a:rPr lang="en-US" smtClean="0"/>
              <a:t>Stimulate more of the senses</a:t>
            </a:r>
          </a:p>
          <a:p>
            <a:pPr marL="685800" lvl="1" indent="-228600" eaLnBrk="1" hangingPunct="1">
              <a:buFont typeface="Times" charset="0"/>
              <a:buAutoNum type="arabicPeriod"/>
              <a:defRPr/>
            </a:pPr>
            <a:r>
              <a:rPr lang="en-US" smtClean="0"/>
              <a:t>Vision trumps all other senses</a:t>
            </a:r>
          </a:p>
          <a:p>
            <a:pPr marL="228600" indent="-228600" eaLnBrk="1" hangingPunct="1">
              <a:buFont typeface="Times" charset="0"/>
              <a:buNone/>
              <a:defRPr/>
            </a:pPr>
            <a:r>
              <a:rPr lang="en-US" smtClean="0">
                <a:cs typeface="+mn-cs"/>
              </a:rPr>
              <a:t>I am a firm believer that </a:t>
            </a:r>
            <a:r>
              <a:rPr lang="ja-JP" altLang="en-US" smtClean="0">
                <a:latin typeface="Arial"/>
                <a:cs typeface="+mn-cs"/>
              </a:rPr>
              <a:t>“</a:t>
            </a:r>
            <a:r>
              <a:rPr lang="en-US" smtClean="0">
                <a:cs typeface="+mn-cs"/>
              </a:rPr>
              <a:t>emotionally arousing events tend to be better remembered than neutral events.</a:t>
            </a:r>
            <a:r>
              <a:rPr lang="ja-JP" altLang="en-US" smtClean="0">
                <a:latin typeface="Arial"/>
                <a:cs typeface="+mn-cs"/>
              </a:rPr>
              <a:t>”</a:t>
            </a:r>
            <a:r>
              <a:rPr lang="en-US" smtClean="0">
                <a:cs typeface="+mn-cs"/>
              </a:rPr>
              <a:t> I</a:t>
            </a:r>
            <a:r>
              <a:rPr lang="ja-JP" altLang="en-US" smtClean="0">
                <a:latin typeface="Arial"/>
                <a:cs typeface="+mn-cs"/>
              </a:rPr>
              <a:t>’</a:t>
            </a:r>
            <a:r>
              <a:rPr lang="en-US" smtClean="0">
                <a:cs typeface="+mn-cs"/>
              </a:rPr>
              <a:t>ll start to talk about how an emotion can carry learning deeply into the brain.</a:t>
            </a:r>
          </a:p>
          <a:p>
            <a:pPr marL="228600" indent="-228600" eaLnBrk="1" hangingPunct="1">
              <a:defRPr/>
            </a:pPr>
            <a:r>
              <a:rPr lang="en-US" smtClean="0">
                <a:cs typeface="+mn-cs"/>
              </a:rPr>
              <a:t>The more the brain pays attention to a given stimulus, the more elaborately the information will be encoded and retained.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1673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r>
              <a:rPr lang="en-US" i="1" smtClean="0">
                <a:cs typeface="+mn-cs"/>
              </a:rPr>
              <a:t>Paragraphs</a:t>
            </a:r>
          </a:p>
          <a:p>
            <a:pPr eaLnBrk="1" hangingPunct="1">
              <a:defRPr/>
            </a:pPr>
            <a:r>
              <a:rPr lang="en-US" i="1" smtClean="0">
                <a:cs typeface="+mn-cs"/>
              </a:rPr>
              <a:t>Whose text color matches the background </a:t>
            </a:r>
            <a:r>
              <a:rPr lang="ja-JP" altLang="en-US" i="1" smtClean="0">
                <a:latin typeface="Arial"/>
                <a:cs typeface="+mn-cs"/>
              </a:rPr>
              <a:t>“</a:t>
            </a:r>
            <a:r>
              <a:rPr lang="en-US" i="1" smtClean="0">
                <a:cs typeface="+mn-cs"/>
              </a:rPr>
              <a:t>art</a:t>
            </a:r>
            <a:r>
              <a:rPr lang="ja-JP" altLang="en-US" i="1" smtClean="0">
                <a:latin typeface="Arial"/>
                <a:cs typeface="+mn-cs"/>
              </a:rPr>
              <a:t>”</a:t>
            </a:r>
            <a:endParaRPr lang="en-US" i="1" smtClean="0">
              <a:cs typeface="+mn-cs"/>
            </a:endParaRPr>
          </a:p>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011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p:txBody>
          <a:bodyPr/>
          <a:lstStyle/>
          <a:p>
            <a:pPr eaLnBrk="1" hangingPunct="1">
              <a:defRPr/>
            </a:pPr>
            <a:r>
              <a:rPr lang="en-US" smtClean="0">
                <a:cs typeface="+mn-cs"/>
              </a:rPr>
              <a:t>Restraint…Simplicity…Naturalness</a:t>
            </a:r>
          </a:p>
          <a:p>
            <a:pPr eaLnBrk="1" hangingPunct="1">
              <a:defRPr/>
            </a:pPr>
            <a:endParaRPr lang="en-US" smtClean="0">
              <a:cs typeface="+mn-cs"/>
            </a:endParaRPr>
          </a:p>
          <a:p>
            <a:pPr eaLnBrk="1" hangingPunct="1">
              <a:defRPr/>
            </a:pPr>
            <a:r>
              <a:rPr lang="en-US" smtClean="0">
                <a:cs typeface="+mn-cs"/>
              </a:rPr>
              <a:t>Many experts recommend the 5/5 rule, that becomes the 7/7 rule, that still tends to put bullet points on every slide. Ask yourself, </a:t>
            </a:r>
            <a:r>
              <a:rPr lang="ja-JP" altLang="en-US" smtClean="0">
                <a:latin typeface="Arial"/>
                <a:cs typeface="+mn-cs"/>
              </a:rPr>
              <a:t>“</a:t>
            </a:r>
            <a:r>
              <a:rPr lang="en-US" smtClean="0">
                <a:cs typeface="+mn-cs"/>
              </a:rPr>
              <a:t>is this slide necessary?</a:t>
            </a:r>
            <a:r>
              <a:rPr lang="ja-JP" altLang="en-US" smtClean="0">
                <a:latin typeface="Arial"/>
                <a:cs typeface="+mn-cs"/>
              </a:rPr>
              <a:t>”</a:t>
            </a:r>
            <a:r>
              <a:rPr lang="en-US" smtClean="0">
                <a:cs typeface="+mn-cs"/>
              </a:rPr>
              <a:t> There is always fat…find it and trim it…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216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2163" name="Rectangle 3"/>
          <p:cNvSpPr>
            <a:spLocks noGrp="1" noChangeArrowheads="1"/>
          </p:cNvSpPr>
          <p:nvPr>
            <p:ph type="body" idx="1"/>
          </p:nvPr>
        </p:nvSpPr>
        <p:spPr/>
        <p:txBody>
          <a:bodyPr/>
          <a:lstStyle/>
          <a:p>
            <a:pPr algn="ctr" eaLnBrk="1" hangingPunct="1">
              <a:defRPr/>
            </a:pPr>
            <a:r>
              <a:rPr lang="en-US" smtClean="0">
                <a:cs typeface="+mn-cs"/>
              </a:rPr>
              <a:t>The Fresh Fish Rule</a:t>
            </a:r>
          </a:p>
          <a:p>
            <a:pPr eaLnBrk="1" hangingPunct="1">
              <a:defRPr/>
            </a:pPr>
            <a:endParaRPr lang="en-US" smtClean="0">
              <a:cs typeface="+mn-cs"/>
            </a:endParaRPr>
          </a:p>
          <a:p>
            <a:pPr eaLnBrk="1" hangingPunct="1">
              <a:defRPr/>
            </a:pPr>
            <a:r>
              <a:rPr lang="en-US" smtClean="0">
                <a:cs typeface="+mn-cs"/>
              </a:rPr>
              <a:t>Many people struggle with boiling down their words to fit onto a slide to obey the ruthless dictates of the rule of five.  To do this it is worth remembering what we have come to call the </a:t>
            </a:r>
            <a:r>
              <a:rPr lang="en-US" i="1" smtClean="0">
                <a:cs typeface="+mn-cs"/>
              </a:rPr>
              <a:t>Fresh Fish Rule</a:t>
            </a:r>
            <a:r>
              <a:rPr lang="en-US" smtClean="0">
                <a:cs typeface="+mn-cs"/>
              </a:rPr>
              <a:t>.  This was first taught me by a Glaswegian sub-editor when many, many years ago I was a down-table sub-editor at BBC Broadcasting House in London.  He told me of a sign which exists to this day on a shop wall in the village of Stockbridge in Hampshire.  The sign simply said </a:t>
            </a:r>
            <a:r>
              <a:rPr lang="ja-JP" altLang="en-US" smtClean="0">
                <a:latin typeface="Arial"/>
                <a:cs typeface="+mn-cs"/>
              </a:rPr>
              <a:t>‘</a:t>
            </a:r>
            <a:r>
              <a:rPr lang="en-US" i="1" smtClean="0">
                <a:cs typeface="+mn-cs"/>
              </a:rPr>
              <a:t>Fresh Fish Sold Here</a:t>
            </a:r>
            <a:r>
              <a:rPr lang="en-US" smtClean="0">
                <a:cs typeface="+mn-cs"/>
              </a:rPr>
              <a:t>.</a:t>
            </a:r>
            <a:r>
              <a:rPr lang="ja-JP" altLang="en-US" smtClean="0">
                <a:latin typeface="Arial"/>
                <a:cs typeface="+mn-cs"/>
              </a:rPr>
              <a:t>’</a:t>
            </a:r>
            <a:r>
              <a:rPr lang="en-US" smtClean="0">
                <a:cs typeface="+mn-cs"/>
              </a:rPr>
              <a:t>   He asked me what was wrong with that sign.  I replied, </a:t>
            </a:r>
            <a:r>
              <a:rPr lang="ja-JP" altLang="en-US" smtClean="0">
                <a:latin typeface="Arial"/>
                <a:cs typeface="+mn-cs"/>
              </a:rPr>
              <a:t>“</a:t>
            </a:r>
            <a:r>
              <a:rPr lang="en-US" smtClean="0">
                <a:cs typeface="+mn-cs"/>
              </a:rPr>
              <a:t>Nothing</a:t>
            </a:r>
            <a:r>
              <a:rPr lang="ja-JP" altLang="en-US" smtClean="0">
                <a:latin typeface="Arial"/>
                <a:cs typeface="+mn-cs"/>
              </a:rPr>
              <a:t>”</a:t>
            </a:r>
            <a:r>
              <a:rPr lang="en-US" smtClean="0">
                <a:cs typeface="+mn-cs"/>
              </a:rPr>
              <a:t>.   He insisted it was too long and asked me which was the most redundant word that could be removed without changing the sign</a:t>
            </a:r>
            <a:r>
              <a:rPr lang="ja-JP" altLang="en-US" smtClean="0">
                <a:latin typeface="Arial"/>
                <a:cs typeface="+mn-cs"/>
              </a:rPr>
              <a:t>’</a:t>
            </a:r>
            <a:r>
              <a:rPr lang="en-US" smtClean="0">
                <a:cs typeface="+mn-cs"/>
              </a:rPr>
              <a:t>s impact.  The answer, of course, was </a:t>
            </a:r>
            <a:r>
              <a:rPr lang="ja-JP" altLang="en-US" smtClean="0">
                <a:latin typeface="Arial"/>
                <a:cs typeface="+mn-cs"/>
              </a:rPr>
              <a:t>‘</a:t>
            </a:r>
            <a:r>
              <a:rPr lang="en-US" i="1" smtClean="0">
                <a:cs typeface="+mn-cs"/>
              </a:rPr>
              <a:t>Here</a:t>
            </a:r>
            <a:r>
              <a:rPr lang="en-US" smtClean="0">
                <a:cs typeface="+mn-cs"/>
              </a:rPr>
              <a:t>.</a:t>
            </a:r>
            <a:r>
              <a:rPr lang="ja-JP" altLang="en-US" smtClean="0">
                <a:latin typeface="Arial"/>
                <a:cs typeface="+mn-cs"/>
              </a:rPr>
              <a:t>’</a:t>
            </a:r>
            <a:r>
              <a:rPr lang="en-US" smtClean="0">
                <a:cs typeface="+mn-cs"/>
              </a:rPr>
              <a:t>   After all, who puts a sign up unless they are selling something at that particular location?</a:t>
            </a:r>
          </a:p>
          <a:p>
            <a:pPr eaLnBrk="1" hangingPunct="1">
              <a:defRPr/>
            </a:pPr>
            <a:r>
              <a:rPr lang="en-US" smtClean="0">
                <a:cs typeface="+mn-cs"/>
              </a:rPr>
              <a:t>He then asked for the next most redundant word, which was </a:t>
            </a:r>
            <a:r>
              <a:rPr lang="ja-JP" altLang="en-US" smtClean="0">
                <a:latin typeface="Arial"/>
                <a:cs typeface="+mn-cs"/>
              </a:rPr>
              <a:t>‘</a:t>
            </a:r>
            <a:r>
              <a:rPr lang="en-US" i="1" smtClean="0">
                <a:cs typeface="+mn-cs"/>
              </a:rPr>
              <a:t>Sold</a:t>
            </a:r>
            <a:r>
              <a:rPr lang="ja-JP" altLang="en-US" i="1" smtClean="0">
                <a:latin typeface="Arial"/>
                <a:cs typeface="+mn-cs"/>
              </a:rPr>
              <a:t>’</a:t>
            </a:r>
            <a:r>
              <a:rPr lang="en-US" smtClean="0">
                <a:cs typeface="+mn-cs"/>
              </a:rPr>
              <a:t> – not many people go to the trouble of creating a sign unless they are actually selling something.  The next most redundant word is </a:t>
            </a:r>
            <a:r>
              <a:rPr lang="ja-JP" altLang="en-US" smtClean="0">
                <a:latin typeface="Arial"/>
                <a:cs typeface="+mn-cs"/>
              </a:rPr>
              <a:t>‘</a:t>
            </a:r>
            <a:r>
              <a:rPr lang="en-US" i="1" smtClean="0">
                <a:cs typeface="+mn-cs"/>
              </a:rPr>
              <a:t>Fresh</a:t>
            </a:r>
            <a:r>
              <a:rPr lang="ja-JP" altLang="en-US" i="1" smtClean="0">
                <a:latin typeface="Arial"/>
                <a:cs typeface="+mn-cs"/>
              </a:rPr>
              <a:t>’</a:t>
            </a:r>
            <a:r>
              <a:rPr lang="en-US" smtClean="0">
                <a:cs typeface="+mn-cs"/>
              </a:rPr>
              <a:t> because it</a:t>
            </a:r>
            <a:r>
              <a:rPr lang="ja-JP" altLang="en-US" smtClean="0">
                <a:latin typeface="Arial"/>
                <a:cs typeface="+mn-cs"/>
              </a:rPr>
              <a:t>’</a:t>
            </a:r>
            <a:r>
              <a:rPr lang="en-US" smtClean="0">
                <a:cs typeface="+mn-cs"/>
              </a:rPr>
              <a:t>s a given that you</a:t>
            </a:r>
            <a:r>
              <a:rPr lang="ja-JP" altLang="en-US" smtClean="0">
                <a:latin typeface="Arial"/>
                <a:cs typeface="+mn-cs"/>
              </a:rPr>
              <a:t>’</a:t>
            </a:r>
            <a:r>
              <a:rPr lang="en-US" smtClean="0">
                <a:cs typeface="+mn-cs"/>
              </a:rPr>
              <a:t>re not selling rotten fish.  Well I got all of this right, but my Glaswegian sub-editor was not satisfied.  He said </a:t>
            </a:r>
            <a:r>
              <a:rPr lang="ja-JP" altLang="en-US" smtClean="0">
                <a:latin typeface="Arial"/>
                <a:cs typeface="+mn-cs"/>
              </a:rPr>
              <a:t>“</a:t>
            </a:r>
            <a:r>
              <a:rPr lang="en-US" smtClean="0">
                <a:cs typeface="+mn-cs"/>
              </a:rPr>
              <a:t>You dunna need fish </a:t>
            </a:r>
            <a:r>
              <a:rPr lang="ja-JP" altLang="en-US" smtClean="0">
                <a:latin typeface="Arial"/>
                <a:cs typeface="+mn-cs"/>
              </a:rPr>
              <a:t>‘</a:t>
            </a:r>
            <a:r>
              <a:rPr lang="en-US" smtClean="0">
                <a:cs typeface="+mn-cs"/>
              </a:rPr>
              <a:t>cuz you can smell it half a mile away!"</a:t>
            </a:r>
          </a:p>
          <a:p>
            <a:pPr eaLnBrk="1" hangingPunct="1">
              <a:defRPr/>
            </a:pPr>
            <a:r>
              <a:rPr lang="en-US" smtClean="0">
                <a:cs typeface="+mn-cs"/>
              </a:rPr>
              <a:t>The Fresh Fish rule serves to illustrate how words can be reduced, but in this particular instance much better than words would have been a </a:t>
            </a:r>
            <a:r>
              <a:rPr lang="en-US" i="1" smtClean="0">
                <a:cs typeface="+mn-cs"/>
              </a:rPr>
              <a:t>picture</a:t>
            </a:r>
            <a:r>
              <a:rPr lang="en-US" smtClean="0">
                <a:cs typeface="+mn-cs"/>
              </a:rPr>
              <a:t> of a fish.</a:t>
            </a:r>
          </a:p>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1776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pPr marL="228600" indent="-228600" eaLnBrk="1" hangingPunct="1">
              <a:defRPr/>
            </a:pPr>
            <a:r>
              <a:rPr lang="en-US" smtClean="0">
                <a:cs typeface="+mn-cs"/>
              </a:rPr>
              <a:t>We are noting simplicity and to assist that simplicity is how pictures help to guide the audience through your presentation. They need to be easy to see.</a:t>
            </a:r>
          </a:p>
          <a:p>
            <a:pPr marL="228600" indent="-228600" eaLnBrk="1" hangingPunct="1">
              <a:defRPr/>
            </a:pPr>
            <a:endParaRPr lang="en-US" smtClean="0">
              <a:cs typeface="+mn-cs"/>
            </a:endParaRPr>
          </a:p>
          <a:p>
            <a:pPr marL="228600" indent="-228600" eaLnBrk="1" hangingPunct="1">
              <a:defRPr/>
            </a:pPr>
            <a:r>
              <a:rPr lang="en-US" smtClean="0">
                <a:cs typeface="+mn-cs"/>
              </a:rPr>
              <a:t>Showing people meaningful, content-based visuals, as opposed to text.</a:t>
            </a:r>
          </a:p>
          <a:p>
            <a:pPr marL="228600" indent="-228600" eaLnBrk="1" hangingPunct="1">
              <a:defRPr/>
            </a:pPr>
            <a:r>
              <a:rPr lang="en-US" smtClean="0">
                <a:cs typeface="+mn-cs"/>
              </a:rPr>
              <a:t>Text lessens their cognitive exertion and improves overall experience.</a:t>
            </a:r>
          </a:p>
          <a:p>
            <a:pPr marL="228600" indent="-228600" eaLnBrk="1" hangingPunct="1">
              <a:defRPr/>
            </a:pPr>
            <a:endParaRPr lang="en-US" smtClean="0">
              <a:cs typeface="+mn-cs"/>
            </a:endParaRPr>
          </a:p>
          <a:p>
            <a:pPr marL="228600" indent="-228600" eaLnBrk="1" hangingPunct="1">
              <a:defRPr/>
            </a:pPr>
            <a:r>
              <a:rPr lang="en-US" smtClean="0">
                <a:cs typeface="+mn-cs"/>
              </a:rPr>
              <a:t>Pictures provide:</a:t>
            </a:r>
          </a:p>
          <a:p>
            <a:pPr marL="228600" indent="-228600" eaLnBrk="1" hangingPunct="1">
              <a:defRPr/>
            </a:pPr>
            <a:r>
              <a:rPr lang="en-US" b="1" smtClean="0">
                <a:cs typeface="+mn-cs"/>
              </a:rPr>
              <a:t>Provide Detail</a:t>
            </a:r>
            <a:r>
              <a:rPr lang="en-US" smtClean="0">
                <a:cs typeface="+mn-cs"/>
              </a:rPr>
              <a:t> </a:t>
            </a:r>
          </a:p>
          <a:p>
            <a:pPr marL="228600" indent="-228600" eaLnBrk="1" hangingPunct="1">
              <a:defRPr/>
            </a:pPr>
            <a:r>
              <a:rPr lang="en-US" b="1" smtClean="0">
                <a:cs typeface="+mn-cs"/>
              </a:rPr>
              <a:t>Shape Emotions</a:t>
            </a:r>
            <a:r>
              <a:rPr lang="en-US" smtClean="0">
                <a:cs typeface="+mn-cs"/>
              </a:rPr>
              <a:t> </a:t>
            </a:r>
          </a:p>
          <a:p>
            <a:pPr marL="228600" indent="-228600" eaLnBrk="1" hangingPunct="1">
              <a:defRPr/>
            </a:pPr>
            <a:r>
              <a:rPr lang="en-US" b="1" smtClean="0">
                <a:cs typeface="+mn-cs"/>
              </a:rPr>
              <a:t>Lay Down Context:</a:t>
            </a:r>
            <a:r>
              <a:rPr lang="en-US" smtClean="0">
                <a:cs typeface="+mn-cs"/>
              </a:rPr>
              <a:t> </a:t>
            </a:r>
          </a:p>
          <a:p>
            <a:pPr marL="228600" indent="-228600" eaLnBrk="1" hangingPunct="1">
              <a:defRPr/>
            </a:pPr>
            <a:r>
              <a:rPr lang="en-US" b="1" smtClean="0">
                <a:cs typeface="+mn-cs"/>
              </a:rPr>
              <a:t>Simplify or Clarify Complexity</a:t>
            </a:r>
            <a:r>
              <a:rPr lang="en-US" smtClean="0">
                <a:cs typeface="+mn-cs"/>
              </a:rPr>
              <a:t> </a:t>
            </a:r>
          </a:p>
          <a:p>
            <a:pPr marL="228600" indent="-228600" eaLnBrk="1" hangingPunct="1">
              <a:defRPr/>
            </a:pPr>
            <a:r>
              <a:rPr lang="en-US" b="1" smtClean="0">
                <a:cs typeface="+mn-cs"/>
              </a:rPr>
              <a:t>Give Examples</a:t>
            </a:r>
            <a:r>
              <a:rPr lang="en-US" smtClean="0">
                <a:cs typeface="+mn-cs"/>
              </a:rPr>
              <a:t> </a:t>
            </a:r>
          </a:p>
          <a:p>
            <a:pPr marL="228600" indent="-228600" eaLnBrk="1" hangingPunct="1">
              <a:defRPr/>
            </a:pPr>
            <a:r>
              <a:rPr lang="en-US" b="1" smtClean="0">
                <a:cs typeface="+mn-cs"/>
              </a:rPr>
              <a:t>Reduce Learning Times</a:t>
            </a:r>
            <a:r>
              <a:rPr lang="en-US" smtClean="0">
                <a:cs typeface="+mn-cs"/>
              </a:rPr>
              <a:t> </a:t>
            </a:r>
          </a:p>
          <a:p>
            <a:pPr marL="228600" indent="-228600" eaLnBrk="1" hangingPunct="1">
              <a:defRPr/>
            </a:pPr>
            <a:r>
              <a:rPr lang="en-US" b="1" smtClean="0">
                <a:cs typeface="+mn-cs"/>
              </a:rPr>
              <a:t>Enhance Verbal Stories</a:t>
            </a:r>
            <a:r>
              <a:rPr lang="en-US" smtClean="0">
                <a:cs typeface="+mn-cs"/>
              </a:rPr>
              <a:t> </a:t>
            </a:r>
          </a:p>
          <a:p>
            <a:pPr marL="228600" indent="-228600" eaLnBrk="1" hangingPunct="1">
              <a:defRPr/>
            </a:pPr>
            <a:r>
              <a:rPr lang="en-US" b="1" smtClean="0">
                <a:cs typeface="+mn-cs"/>
              </a:rPr>
              <a:t>Improve Memory Recall</a:t>
            </a:r>
            <a:r>
              <a:rPr lang="en-US" smtClean="0">
                <a:cs typeface="+mn-cs"/>
              </a:rPr>
              <a:t> </a:t>
            </a:r>
          </a:p>
          <a:p>
            <a:pPr marL="228600" indent="-228600" eaLnBrk="1" hangingPunct="1">
              <a:defRPr/>
            </a:pPr>
            <a:endParaRPr lang="en-US" smtClean="0">
              <a:cs typeface="+mn-cs"/>
            </a:endParaRPr>
          </a:p>
          <a:p>
            <a:pPr marL="228600" indent="-228600" eaLnBrk="1" hangingPunct="1">
              <a:defRPr/>
            </a:pPr>
            <a:r>
              <a:rPr lang="en-US" smtClean="0">
                <a:cs typeface="+mn-cs"/>
              </a:rPr>
              <a:t>Remember: Restraint, Simplicity, Naturalness</a:t>
            </a:r>
          </a:p>
          <a:p>
            <a:pPr marL="228600" indent="-228600" eaLnBrk="1" hangingPunct="1">
              <a:defRPr/>
            </a:pPr>
            <a:r>
              <a:rPr lang="en-US" smtClean="0">
                <a:cs typeface="+mn-cs"/>
              </a:rPr>
              <a:t>Remember:</a:t>
            </a:r>
          </a:p>
          <a:p>
            <a:pPr marL="685800" lvl="1" indent="-228600" eaLnBrk="1" hangingPunct="1">
              <a:buFont typeface="Times" charset="0"/>
              <a:buAutoNum type="arabicPeriod"/>
              <a:defRPr/>
            </a:pPr>
            <a:r>
              <a:rPr lang="en-US" smtClean="0"/>
              <a:t>We don</a:t>
            </a:r>
            <a:r>
              <a:rPr lang="ja-JP" altLang="en-US" smtClean="0">
                <a:latin typeface="Arial"/>
              </a:rPr>
              <a:t>’</a:t>
            </a:r>
            <a:r>
              <a:rPr lang="en-US" smtClean="0"/>
              <a:t>t pay attention to boring things</a:t>
            </a:r>
          </a:p>
          <a:p>
            <a:pPr marL="685800" lvl="1" indent="-228600" eaLnBrk="1" hangingPunct="1">
              <a:buFont typeface="Times" charset="0"/>
              <a:buAutoNum type="arabicPeriod"/>
              <a:defRPr/>
            </a:pPr>
            <a:r>
              <a:rPr lang="en-US" smtClean="0"/>
              <a:t>Stimulate more of the senses</a:t>
            </a:r>
          </a:p>
          <a:p>
            <a:pPr marL="685800" lvl="1" indent="-228600" eaLnBrk="1" hangingPunct="1">
              <a:buFont typeface="Times" charset="0"/>
              <a:buAutoNum type="arabicPeriod"/>
              <a:defRPr/>
            </a:pPr>
            <a:r>
              <a:rPr lang="en-US" smtClean="0"/>
              <a:t>Vision trumps all other senses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523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marL="228600" indent="-228600" eaLnBrk="1" hangingPunct="1">
              <a:lnSpc>
                <a:spcPct val="80000"/>
              </a:lnSpc>
              <a:defRPr/>
            </a:pPr>
            <a:r>
              <a:rPr lang="en-US" sz="900" smtClean="0">
                <a:cs typeface="+mn-cs"/>
              </a:rPr>
              <a:t>In the interest of time, I will briefly enumerate Garr Reynold</a:t>
            </a:r>
            <a:r>
              <a:rPr lang="ja-JP" altLang="en-US" sz="900" smtClean="0">
                <a:latin typeface="Arial"/>
                <a:cs typeface="+mn-cs"/>
              </a:rPr>
              <a:t>’</a:t>
            </a:r>
            <a:r>
              <a:rPr lang="en-US" sz="900" smtClean="0">
                <a:cs typeface="+mn-cs"/>
              </a:rPr>
              <a:t>s 10 tips. You can find his web site by clicking on his picture when you download this presentation. There is also a video of him speaking to Google employees. It</a:t>
            </a:r>
            <a:r>
              <a:rPr lang="ja-JP" altLang="en-US" sz="900" smtClean="0">
                <a:latin typeface="Arial"/>
                <a:cs typeface="+mn-cs"/>
              </a:rPr>
              <a:t>’</a:t>
            </a:r>
            <a:r>
              <a:rPr lang="en-US" sz="900" smtClean="0">
                <a:cs typeface="+mn-cs"/>
              </a:rPr>
              <a:t>s about an hour long, but he is well worth listening to.</a:t>
            </a:r>
          </a:p>
          <a:p>
            <a:pPr marL="228600" indent="-228600" eaLnBrk="1" hangingPunct="1">
              <a:lnSpc>
                <a:spcPct val="80000"/>
              </a:lnSpc>
              <a:defRPr/>
            </a:pPr>
            <a:endParaRPr lang="en-US" sz="900" smtClean="0">
              <a:cs typeface="+mn-cs"/>
            </a:endParaRPr>
          </a:p>
          <a:p>
            <a:pPr marL="228600" indent="-228600" eaLnBrk="1" hangingPunct="1">
              <a:lnSpc>
                <a:spcPct val="80000"/>
              </a:lnSpc>
              <a:defRPr/>
            </a:pPr>
            <a:endParaRPr lang="en-US" sz="900" smtClean="0">
              <a:cs typeface="+mn-cs"/>
            </a:endParaRPr>
          </a:p>
          <a:p>
            <a:pPr marL="228600" indent="-228600" eaLnBrk="1" hangingPunct="1">
              <a:lnSpc>
                <a:spcPct val="80000"/>
              </a:lnSpc>
              <a:buFontTx/>
              <a:buAutoNum type="arabicPeriod"/>
              <a:defRPr/>
            </a:pPr>
            <a:r>
              <a:rPr lang="en-US" sz="900" smtClean="0">
                <a:cs typeface="+mn-cs"/>
              </a:rPr>
              <a:t>People came to hear </a:t>
            </a:r>
            <a:r>
              <a:rPr lang="en-US" sz="900" i="1" smtClean="0">
                <a:cs typeface="+mn-cs"/>
              </a:rPr>
              <a:t>you</a:t>
            </a:r>
            <a:r>
              <a:rPr lang="en-US" sz="900" smtClean="0">
                <a:cs typeface="+mn-cs"/>
              </a:rPr>
              <a:t> and be moved or informed (or both) by you and your message. The less clutter you have on your slide, the more powerful your visual message will become. </a:t>
            </a:r>
          </a:p>
          <a:p>
            <a:pPr marL="228600" indent="-228600" eaLnBrk="1" hangingPunct="1">
              <a:lnSpc>
                <a:spcPct val="80000"/>
              </a:lnSpc>
              <a:buFontTx/>
              <a:buAutoNum type="arabicPeriod"/>
              <a:defRPr/>
            </a:pPr>
            <a:r>
              <a:rPr lang="en-US" sz="900" smtClean="0">
                <a:cs typeface="+mn-cs"/>
              </a:rPr>
              <a:t> The best slides may have no text at all. Audiences are much better served receiving a detailed, written handout as a takeaway from the presentation, rather than a mere copy of your PowerPoint slides. </a:t>
            </a:r>
          </a:p>
          <a:p>
            <a:pPr marL="228600" indent="-228600" eaLnBrk="1" hangingPunct="1">
              <a:lnSpc>
                <a:spcPct val="80000"/>
              </a:lnSpc>
              <a:buFontTx/>
              <a:buAutoNum type="arabicPeriod"/>
              <a:defRPr/>
            </a:pPr>
            <a:r>
              <a:rPr lang="en-US" sz="900" smtClean="0">
                <a:cs typeface="+mn-cs"/>
              </a:rPr>
              <a:t> Object builds (also called animations), such as bullet points, should not be animated on every slide. </a:t>
            </a:r>
          </a:p>
          <a:p>
            <a:pPr marL="228600" indent="-228600" eaLnBrk="1" hangingPunct="1">
              <a:lnSpc>
                <a:spcPct val="80000"/>
              </a:lnSpc>
              <a:buFontTx/>
              <a:buAutoNum type="arabicPeriod"/>
              <a:defRPr/>
            </a:pPr>
            <a:r>
              <a:rPr lang="en-US" sz="900" smtClean="0">
                <a:cs typeface="+mn-cs"/>
              </a:rPr>
              <a:t> Avoid using PowerPoint Clip Art or other cartoonish line art .Use images of people, photography of people tends to help the audience connect with the slide on a more emotional level. </a:t>
            </a:r>
          </a:p>
          <a:p>
            <a:pPr marL="228600" indent="-228600" eaLnBrk="1" hangingPunct="1">
              <a:lnSpc>
                <a:spcPct val="80000"/>
              </a:lnSpc>
              <a:buFontTx/>
              <a:buAutoNum type="arabicPeriod"/>
              <a:defRPr/>
            </a:pPr>
            <a:r>
              <a:rPr lang="en-US" sz="900" smtClean="0">
                <a:cs typeface="+mn-cs"/>
              </a:rPr>
              <a:t> You can make your own background templates which will be more tailored to your needs. You can then save the PowerPoint file as a Design Template (.pot) and the new template will appear among your standard Microsoft templates for your future use. </a:t>
            </a:r>
          </a:p>
          <a:p>
            <a:pPr marL="228600" indent="-228600" eaLnBrk="1" hangingPunct="1">
              <a:lnSpc>
                <a:spcPct val="80000"/>
              </a:lnSpc>
              <a:buFontTx/>
              <a:buAutoNum type="arabicPeriod"/>
              <a:defRPr/>
            </a:pPr>
            <a:r>
              <a:rPr lang="en-US" sz="900" smtClean="0">
                <a:cs typeface="+mn-cs"/>
              </a:rPr>
              <a:t> Always be asking yourself, "How much detail do I need?"  </a:t>
            </a:r>
          </a:p>
          <a:p>
            <a:pPr marL="228600" indent="-228600" eaLnBrk="1" hangingPunct="1">
              <a:lnSpc>
                <a:spcPct val="80000"/>
              </a:lnSpc>
              <a:buFontTx/>
              <a:buAutoNum type="arabicPeriod"/>
              <a:defRPr/>
            </a:pPr>
            <a:r>
              <a:rPr lang="en-US" sz="900" smtClean="0">
                <a:cs typeface="+mn-cs"/>
              </a:rPr>
              <a:t> You do not need to be an expert in color theory, but it's good for business professionals to know at least a bit on the subject. Colors can be divided into two general categories: Cool (such as blue and green) and Warm (such as orange and red). Cool colors work best for backgrounds as they appear to recede away from us into the background. Warm colors generally work best for objects in the foreground (such as text) because they appear to be coming at us. </a:t>
            </a:r>
          </a:p>
          <a:p>
            <a:pPr marL="228600" indent="-228600" eaLnBrk="1" hangingPunct="1">
              <a:lnSpc>
                <a:spcPct val="80000"/>
              </a:lnSpc>
              <a:buFontTx/>
              <a:buAutoNum type="arabicPeriod"/>
              <a:defRPr/>
            </a:pPr>
            <a:r>
              <a:rPr lang="en-US" sz="900" smtClean="0">
                <a:cs typeface="+mn-cs"/>
              </a:rPr>
              <a:t> Use the same font set throughout your entire slide presentation. </a:t>
            </a:r>
          </a:p>
          <a:p>
            <a:pPr marL="228600" indent="-228600" eaLnBrk="1" hangingPunct="1">
              <a:lnSpc>
                <a:spcPct val="80000"/>
              </a:lnSpc>
              <a:buFontTx/>
              <a:buAutoNum type="arabicPeriod"/>
              <a:defRPr/>
            </a:pPr>
            <a:r>
              <a:rPr lang="en-US" sz="900" smtClean="0">
                <a:cs typeface="+mn-cs"/>
              </a:rPr>
              <a:t> Using video clips to show concrete examples promotes active cognitive processing, which is the natural way people learn. </a:t>
            </a:r>
          </a:p>
          <a:p>
            <a:pPr marL="228600" indent="-228600" eaLnBrk="1" hangingPunct="1">
              <a:lnSpc>
                <a:spcPct val="80000"/>
              </a:lnSpc>
              <a:buFontTx/>
              <a:buAutoNum type="arabicPeriod"/>
              <a:defRPr/>
            </a:pPr>
            <a:r>
              <a:rPr lang="en-US" sz="900" smtClean="0">
                <a:cs typeface="+mn-cs"/>
              </a:rPr>
              <a:t> According to the Segmentation Principle of multimedia learning theory, people comprehend better when information is presented in small chunks or segments. By getting out of the Slide View and into the Slide Sorter view, you can see how the logical flow of your presentation is progressing. In this view you may decide to break up one slide into, say, two-three slides so that your presentation has a more natural and logical flow or process. In this view you will be able to capture more of the gestalt of your entire presentation from the point of view of your audience. You will be able to notice more extraneous pieces of visual data that can be removed to increase visual clarity and improve communication. </a:t>
            </a:r>
          </a:p>
          <a:p>
            <a:pPr marL="228600" indent="-228600" eaLnBrk="1" hangingPunct="1">
              <a:lnSpc>
                <a:spcPct val="80000"/>
              </a:lnSpc>
              <a:buFontTx/>
              <a:buAutoNum type="arabicPeriod"/>
              <a:defRPr/>
            </a:pPr>
            <a:endParaRPr lang="en-US" sz="900" smtClean="0">
              <a:cs typeface="+mn-cs"/>
            </a:endParaRPr>
          </a:p>
          <a:p>
            <a:pPr marL="228600" indent="-228600" eaLnBrk="1" hangingPunct="1">
              <a:lnSpc>
                <a:spcPct val="80000"/>
              </a:lnSpc>
              <a:defRPr/>
            </a:pPr>
            <a:r>
              <a:rPr lang="en-US" sz="900" smtClean="0">
                <a:cs typeface="+mn-cs"/>
              </a:rPr>
              <a:t>By the way, you should be saying to yourself </a:t>
            </a:r>
            <a:r>
              <a:rPr lang="ja-JP" altLang="en-US" sz="900" smtClean="0">
                <a:latin typeface="Arial"/>
                <a:cs typeface="+mn-cs"/>
              </a:rPr>
              <a:t>“</a:t>
            </a:r>
            <a:r>
              <a:rPr lang="en-US" sz="900" smtClean="0">
                <a:cs typeface="+mn-cs"/>
              </a:rPr>
              <a:t>what a terrible slide, I</a:t>
            </a:r>
            <a:r>
              <a:rPr lang="ja-JP" altLang="en-US" sz="900" smtClean="0">
                <a:latin typeface="Arial"/>
                <a:cs typeface="+mn-cs"/>
              </a:rPr>
              <a:t>’</a:t>
            </a:r>
            <a:r>
              <a:rPr lang="en-US" sz="900" smtClean="0">
                <a:cs typeface="+mn-cs"/>
              </a:rPr>
              <a:t>m not going to pay attention…I</a:t>
            </a:r>
            <a:r>
              <a:rPr lang="ja-JP" altLang="en-US" sz="900" smtClean="0">
                <a:latin typeface="Arial"/>
                <a:cs typeface="+mn-cs"/>
              </a:rPr>
              <a:t>’</a:t>
            </a:r>
            <a:r>
              <a:rPr lang="en-US" sz="900" smtClean="0">
                <a:cs typeface="+mn-cs"/>
              </a:rPr>
              <a:t>ll IM Marcie</a:t>
            </a:r>
            <a:r>
              <a:rPr lang="ja-JP" altLang="en-US" sz="900" smtClean="0">
                <a:latin typeface="Arial"/>
                <a:cs typeface="+mn-cs"/>
              </a:rPr>
              <a:t>”</a:t>
            </a:r>
            <a:endParaRPr lang="en-US" sz="900" smtClean="0">
              <a:cs typeface="+mn-cs"/>
            </a:endParaRPr>
          </a:p>
          <a:p>
            <a:pPr marL="228600" indent="-228600" eaLnBrk="1" hangingPunct="1">
              <a:lnSpc>
                <a:spcPct val="80000"/>
              </a:lnSpc>
              <a:defRPr/>
            </a:pPr>
            <a:endParaRPr lang="en-US" sz="90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19810"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eaLnBrk="1" hangingPunct="1">
              <a:defRPr/>
            </a:pPr>
            <a:r>
              <a:rPr lang="en-US" smtClean="0">
                <a:cs typeface="+mn-cs"/>
              </a:rPr>
              <a:t>People came to hear </a:t>
            </a:r>
            <a:r>
              <a:rPr lang="en-US" i="1" smtClean="0">
                <a:cs typeface="+mn-cs"/>
              </a:rPr>
              <a:t>you</a:t>
            </a:r>
            <a:r>
              <a:rPr lang="en-US" smtClean="0">
                <a:cs typeface="+mn-cs"/>
              </a:rPr>
              <a:t> and be moved or informed (or both) by you and your message. The less clutter you have on your slide, the more powerful your visual message will become.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2185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pPr marL="228600" indent="-228600" eaLnBrk="1" hangingPunct="1">
              <a:defRPr/>
            </a:pPr>
            <a:r>
              <a:rPr lang="en-US" smtClean="0">
                <a:cs typeface="+mn-cs"/>
              </a:rPr>
              <a:t>What happened to the elegant design?</a:t>
            </a:r>
          </a:p>
          <a:p>
            <a:pPr marL="228600" indent="-228600" eaLnBrk="1" hangingPunct="1">
              <a:buFontTx/>
              <a:buAutoNum type="arabicPeriod"/>
              <a:defRPr/>
            </a:pPr>
            <a:endParaRPr lang="en-US" smtClean="0">
              <a:cs typeface="+mn-cs"/>
            </a:endParaRPr>
          </a:p>
          <a:p>
            <a:pPr marL="228600" indent="-228600" eaLnBrk="1" hangingPunct="1">
              <a:buFontTx/>
              <a:buAutoNum type="arabicPeriod"/>
              <a:defRPr/>
            </a:pPr>
            <a:r>
              <a:rPr lang="en-US" smtClean="0">
                <a:cs typeface="+mn-cs"/>
              </a:rPr>
              <a:t>The best slides may have no text at all. Audiences are much better served receiving a detailed, written handout as a takeaway from the presentation, rather than a mere copy of your PowerPoint slides. </a:t>
            </a:r>
          </a:p>
          <a:p>
            <a:pPr marL="228600" indent="-228600"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2390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pPr marL="228600" indent="-228600" eaLnBrk="1" hangingPunct="1">
              <a:defRPr/>
            </a:pPr>
            <a:r>
              <a:rPr lang="en-US" smtClean="0">
                <a:cs typeface="+mn-cs"/>
              </a:rPr>
              <a:t>Object builds (also called animations), such as bullet points, should not be animated on every slide. </a:t>
            </a:r>
          </a:p>
          <a:p>
            <a:pPr marL="228600" indent="-228600" eaLnBrk="1" hangingPunct="1">
              <a:defRPr/>
            </a:pPr>
            <a:r>
              <a:rPr lang="en-US" smtClean="0">
                <a:cs typeface="+mn-cs"/>
              </a:rPr>
              <a:t>You may want to use a build when explaining a procedure or for focusing your audience on the elements of a chart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2595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marL="228600" indent="-228600" eaLnBrk="1" hangingPunct="1">
              <a:defRPr/>
            </a:pPr>
            <a:r>
              <a:rPr lang="en-US" smtClean="0">
                <a:cs typeface="+mn-cs"/>
              </a:rPr>
              <a:t>. Avoid using PowerPoint Clip Art or other cartoonish line art .Use images of people, photography of people tends to help the audience connect with the slide on a more emotional level. </a:t>
            </a:r>
          </a:p>
          <a:p>
            <a:pPr marL="228600" indent="-228600" eaLnBrk="1" hangingPunct="1">
              <a:defRPr/>
            </a:pPr>
            <a:r>
              <a:rPr lang="en-US" smtClean="0">
                <a:cs typeface="+mn-cs"/>
              </a:rPr>
              <a:t>The deeper the emotion, the deeper the learning.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2800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pPr marL="228600" indent="-228600" eaLnBrk="1" hangingPunct="1">
              <a:defRPr/>
            </a:pPr>
            <a:r>
              <a:rPr lang="en-US" smtClean="0">
                <a:cs typeface="+mn-cs"/>
              </a:rPr>
              <a:t>You can make your own background templates which will be more tailored to your needs. You can then save the PowerPoint file as a Design Template (.pot) and the new template will appear among your standard Microsoft templates for your future use. </a:t>
            </a:r>
          </a:p>
          <a:p>
            <a:pPr marL="228600" indent="-228600"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534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pPr marL="228600" indent="-228600" eaLnBrk="1" hangingPunct="1">
              <a:defRPr/>
            </a:pPr>
            <a:r>
              <a:rPr lang="en-US" smtClean="0">
                <a:cs typeface="+mn-cs"/>
              </a:rPr>
              <a:t>The other theme that will float through today</a:t>
            </a:r>
            <a:r>
              <a:rPr lang="ja-JP" altLang="en-US" smtClean="0">
                <a:latin typeface="Arial"/>
                <a:cs typeface="+mn-cs"/>
              </a:rPr>
              <a:t>’</a:t>
            </a:r>
            <a:r>
              <a:rPr lang="en-US" smtClean="0">
                <a:cs typeface="+mn-cs"/>
              </a:rPr>
              <a:t>s session is the approach that Garr Reynolds takes when he creates a presentation. He bases this approach on some of the principles of Zen Buddhism:</a:t>
            </a:r>
          </a:p>
          <a:p>
            <a:pPr marL="685800" lvl="1" indent="-228600" eaLnBrk="1" hangingPunct="1">
              <a:buFont typeface="Times" charset="0"/>
              <a:buAutoNum type="arabicPeriod"/>
              <a:defRPr/>
            </a:pPr>
            <a:r>
              <a:rPr lang="en-US" smtClean="0"/>
              <a:t>Restraint--the 80% idea</a:t>
            </a:r>
          </a:p>
          <a:p>
            <a:pPr marL="685800" lvl="1" indent="-228600" eaLnBrk="1" hangingPunct="1">
              <a:buFont typeface="Times" charset="0"/>
              <a:buAutoNum type="arabicPeriod"/>
              <a:defRPr/>
            </a:pPr>
            <a:r>
              <a:rPr lang="en-US" smtClean="0"/>
              <a:t>Simplicity--allow the brain to fill in the blanks</a:t>
            </a:r>
          </a:p>
          <a:p>
            <a:pPr marL="685800" lvl="1" indent="-228600" eaLnBrk="1" hangingPunct="1">
              <a:buFont typeface="Times" charset="0"/>
              <a:buAutoNum type="arabicPeriod"/>
              <a:defRPr/>
            </a:pPr>
            <a:r>
              <a:rPr lang="en-US" smtClean="0"/>
              <a:t>Naturalness--you need to be yourself</a:t>
            </a:r>
          </a:p>
          <a:p>
            <a:pPr marL="228600" indent="-228600" eaLnBrk="1" hangingPunct="1">
              <a:buFont typeface="Times" charset="0"/>
              <a:buNone/>
              <a:defRPr/>
            </a:pPr>
            <a:endParaRPr lang="en-US" smtClean="0">
              <a:cs typeface="+mn-cs"/>
            </a:endParaRPr>
          </a:p>
          <a:p>
            <a:pPr marL="228600" indent="-228600" eaLnBrk="1" hangingPunct="1">
              <a:buFont typeface="Times" charset="0"/>
              <a:buNone/>
              <a:defRPr/>
            </a:pPr>
            <a:r>
              <a:rPr lang="en-US" smtClean="0">
                <a:cs typeface="+mn-cs"/>
              </a:rPr>
              <a:t>As we go through this session, I will try to refer back to these themes when we look at dealing with your energy, creating the presentation and making PowerPoint an effective tool.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3414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pPr marL="228600" indent="-228600" eaLnBrk="1" hangingPunct="1">
              <a:spcBef>
                <a:spcPct val="0"/>
              </a:spcBef>
              <a:defRPr/>
            </a:pPr>
            <a:r>
              <a:rPr lang="en-US" smtClean="0">
                <a:cs typeface="+mn-cs"/>
              </a:rPr>
              <a:t>Always be asking yourself, "How much detail do I need?</a:t>
            </a:r>
            <a:r>
              <a:rPr lang="ja-JP" altLang="en-US" smtClean="0">
                <a:latin typeface="Arial"/>
                <a:cs typeface="+mn-cs"/>
              </a:rPr>
              <a:t>“</a:t>
            </a:r>
            <a:endParaRPr lang="en-US" smtClean="0">
              <a:cs typeface="+mn-cs"/>
            </a:endParaRPr>
          </a:p>
          <a:p>
            <a:pPr marL="228600" indent="-228600" eaLnBrk="1" hangingPunct="1">
              <a:spcBef>
                <a:spcPct val="0"/>
              </a:spcBef>
              <a:defRPr/>
            </a:pPr>
            <a:r>
              <a:rPr lang="en-US" smtClean="0">
                <a:cs typeface="+mn-cs"/>
              </a:rPr>
              <a:t>Emotional impact?</a:t>
            </a:r>
          </a:p>
          <a:p>
            <a:pPr marL="228600" indent="-228600" eaLnBrk="1" hangingPunct="1">
              <a:spcBef>
                <a:spcPct val="0"/>
              </a:spcBef>
              <a:defRPr/>
            </a:pPr>
            <a:endParaRPr lang="en-US" smtClean="0">
              <a:cs typeface="+mn-cs"/>
            </a:endParaRPr>
          </a:p>
          <a:p>
            <a:pPr marL="228600" indent="-228600" eaLnBrk="1" hangingPunct="1">
              <a:spcBef>
                <a:spcPct val="0"/>
              </a:spcBef>
              <a:defRPr/>
            </a:pPr>
            <a:r>
              <a:rPr lang="en-US" b="1" smtClean="0">
                <a:cs typeface="+mn-cs"/>
              </a:rPr>
              <a:t>Pie Charts</a:t>
            </a:r>
            <a:r>
              <a:rPr lang="en-US" smtClean="0">
                <a:cs typeface="+mn-cs"/>
              </a:rPr>
              <a:t>. Used to show percentages. </a:t>
            </a:r>
          </a:p>
          <a:p>
            <a:pPr marL="228600" indent="-228600" eaLnBrk="1" hangingPunct="1">
              <a:spcBef>
                <a:spcPct val="0"/>
              </a:spcBef>
              <a:defRPr/>
            </a:pPr>
            <a:r>
              <a:rPr lang="en-US" b="1" smtClean="0">
                <a:cs typeface="+mn-cs"/>
              </a:rPr>
              <a:t>Vertical Bar Charts.</a:t>
            </a:r>
            <a:r>
              <a:rPr lang="en-US" smtClean="0">
                <a:cs typeface="+mn-cs"/>
              </a:rPr>
              <a:t> Used to show changes in quantity over time. </a:t>
            </a:r>
          </a:p>
          <a:p>
            <a:pPr marL="228600" indent="-228600" eaLnBrk="1" hangingPunct="1">
              <a:spcBef>
                <a:spcPct val="0"/>
              </a:spcBef>
              <a:defRPr/>
            </a:pPr>
            <a:r>
              <a:rPr lang="en-US" b="1" smtClean="0">
                <a:cs typeface="+mn-cs"/>
              </a:rPr>
              <a:t>Horizontal Bar Charts</a:t>
            </a:r>
            <a:r>
              <a:rPr lang="en-US" smtClean="0">
                <a:cs typeface="+mn-cs"/>
              </a:rPr>
              <a:t>. Used to compare quantities. </a:t>
            </a:r>
          </a:p>
          <a:p>
            <a:pPr marL="228600" indent="-228600" eaLnBrk="1" hangingPunct="1">
              <a:defRPr/>
            </a:pPr>
            <a:r>
              <a:rPr lang="en-US" b="1" smtClean="0">
                <a:cs typeface="+mn-cs"/>
              </a:rPr>
              <a:t>Line Charts</a:t>
            </a:r>
            <a:r>
              <a:rPr lang="en-US" smtClean="0">
                <a:cs typeface="+mn-cs"/>
              </a:rPr>
              <a:t>. Used to demonstrate trends.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3619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pPr marL="228600" indent="-228600" eaLnBrk="1" hangingPunct="1">
              <a:defRPr/>
            </a:pPr>
            <a:r>
              <a:rPr lang="en-US" smtClean="0">
                <a:cs typeface="+mn-cs"/>
              </a:rPr>
              <a:t>You do not need to be an expert in color theory, but it's good for business professionals to know at least a bit on the subject. </a:t>
            </a:r>
          </a:p>
          <a:p>
            <a:pPr marL="228600" indent="-228600" eaLnBrk="1" hangingPunct="1">
              <a:defRPr/>
            </a:pPr>
            <a:r>
              <a:rPr lang="en-US" smtClean="0">
                <a:cs typeface="+mn-cs"/>
              </a:rPr>
              <a:t>Colors can be divided into two general categories: </a:t>
            </a:r>
          </a:p>
          <a:p>
            <a:pPr marL="685800" lvl="1" indent="-228600" eaLnBrk="1" hangingPunct="1">
              <a:buFontTx/>
              <a:buChar char="•"/>
              <a:defRPr/>
            </a:pPr>
            <a:r>
              <a:rPr lang="en-US" smtClean="0"/>
              <a:t>Cool (such as blue and green) </a:t>
            </a:r>
          </a:p>
          <a:p>
            <a:pPr marL="685800" lvl="1" indent="-228600" eaLnBrk="1" hangingPunct="1">
              <a:buFontTx/>
              <a:buChar char="•"/>
              <a:defRPr/>
            </a:pPr>
            <a:r>
              <a:rPr lang="en-US" smtClean="0"/>
              <a:t>Warm (such as orange and red). </a:t>
            </a:r>
          </a:p>
          <a:p>
            <a:pPr marL="228600" indent="-228600" eaLnBrk="1" hangingPunct="1">
              <a:defRPr/>
            </a:pPr>
            <a:r>
              <a:rPr lang="en-US" smtClean="0">
                <a:cs typeface="+mn-cs"/>
              </a:rPr>
              <a:t>Cool colors work best for backgrounds</a:t>
            </a:r>
          </a:p>
          <a:p>
            <a:pPr marL="685800" lvl="1" indent="-228600" eaLnBrk="1" hangingPunct="1">
              <a:defRPr/>
            </a:pPr>
            <a:r>
              <a:rPr lang="en-US" smtClean="0"/>
              <a:t> as they appear to recede away from us into the background. </a:t>
            </a:r>
          </a:p>
          <a:p>
            <a:pPr marL="228600" indent="-228600" eaLnBrk="1" hangingPunct="1">
              <a:defRPr/>
            </a:pPr>
            <a:r>
              <a:rPr lang="en-US" smtClean="0">
                <a:cs typeface="+mn-cs"/>
              </a:rPr>
              <a:t>Warm colors generally work best for objects in the foreground (such as text) </a:t>
            </a:r>
          </a:p>
          <a:p>
            <a:pPr marL="685800" lvl="1" indent="-228600" eaLnBrk="1" hangingPunct="1">
              <a:defRPr/>
            </a:pPr>
            <a:r>
              <a:rPr lang="en-US" smtClean="0"/>
              <a:t>because they appear to be coming at us. </a:t>
            </a:r>
          </a:p>
          <a:p>
            <a:pPr marL="228600" indent="-228600"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3824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228600" indent="-228600" eaLnBrk="1" hangingPunct="1">
              <a:defRPr/>
            </a:pPr>
            <a:r>
              <a:rPr lang="en-US" smtClean="0">
                <a:cs typeface="+mn-cs"/>
              </a:rPr>
              <a:t>Use the same font set throughout your entire slide presentation. </a:t>
            </a:r>
          </a:p>
          <a:p>
            <a:pPr marL="228600" indent="-228600" eaLnBrk="1" hangingPunct="1">
              <a:defRPr/>
            </a:pPr>
            <a:r>
              <a:rPr lang="en-US" smtClean="0">
                <a:cs typeface="+mn-cs"/>
              </a:rPr>
              <a:t>Use no more than two complementary fonts </a:t>
            </a:r>
          </a:p>
          <a:p>
            <a:pPr marL="228600" indent="-228600" eaLnBrk="1" hangingPunct="1">
              <a:defRPr/>
            </a:pPr>
            <a:r>
              <a:rPr lang="en-US" smtClean="0">
                <a:cs typeface="+mn-cs"/>
              </a:rPr>
              <a:t>Serif vs. sans serif</a:t>
            </a:r>
          </a:p>
          <a:p>
            <a:pPr marL="228600" indent="-228600" eaLnBrk="1" hangingPunct="1">
              <a:defRPr/>
            </a:pPr>
            <a:r>
              <a:rPr lang="en-US" smtClean="0">
                <a:cs typeface="+mn-cs"/>
              </a:rPr>
              <a:t>By the way, the bullet samples are all the same point size.</a:t>
            </a:r>
          </a:p>
          <a:p>
            <a:pPr marL="228600" indent="-228600"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4233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marL="228600" indent="-228600" eaLnBrk="1" hangingPunct="1">
              <a:defRPr/>
            </a:pPr>
            <a:r>
              <a:rPr lang="en-US" smtClean="0">
                <a:cs typeface="+mn-cs"/>
              </a:rPr>
              <a:t>Using video clips to show concrete examples promotes active cognitive processing, which is the natural way people learn.</a:t>
            </a:r>
          </a:p>
          <a:p>
            <a:pPr marL="228600" indent="-228600" eaLnBrk="1" hangingPunct="1">
              <a:defRPr/>
            </a:pPr>
            <a:r>
              <a:rPr lang="en-US" smtClean="0">
                <a:cs typeface="+mn-cs"/>
              </a:rPr>
              <a:t>it will also serve as a change of pace thereby increasing the interest of your audience. </a:t>
            </a:r>
          </a:p>
          <a:p>
            <a:pPr marL="228600" indent="-228600" eaLnBrk="1" hangingPunct="1">
              <a:defRPr/>
            </a:pPr>
            <a:r>
              <a:rPr lang="en-US" smtClean="0">
                <a:cs typeface="+mn-cs"/>
              </a:rPr>
              <a:t>You may want to link the video to save yourself from having huge file sizes.</a:t>
            </a:r>
          </a:p>
          <a:p>
            <a:pPr marL="228600" indent="-228600" eaLnBrk="1" hangingPunct="1">
              <a:defRPr/>
            </a:pPr>
            <a:endParaRPr lang="en-US" smtClean="0">
              <a:cs typeface="+mn-cs"/>
            </a:endParaRPr>
          </a:p>
          <a:p>
            <a:pPr marL="228600" indent="-228600" eaLnBrk="1" hangingPunct="1">
              <a:defRPr/>
            </a:pPr>
            <a:r>
              <a:rPr lang="en-US" i="1" smtClean="0">
                <a:solidFill>
                  <a:srgbClr val="5B6572"/>
                </a:solidFill>
                <a:latin typeface="Verdana-Italic" charset="0"/>
                <a:cs typeface="+mn-cs"/>
              </a:rPr>
              <a:t>active cognitive processing</a:t>
            </a:r>
            <a:r>
              <a:rPr lang="en-US" smtClean="0">
                <a:solidFill>
                  <a:srgbClr val="5B6572"/>
                </a:solidFill>
                <a:latin typeface="Verdana" charset="0"/>
                <a:cs typeface="+mn-cs"/>
              </a:rPr>
              <a:t>: people understand the presented material when they</a:t>
            </a:r>
          </a:p>
          <a:p>
            <a:pPr marL="228600" indent="-228600" eaLnBrk="1" hangingPunct="1">
              <a:buFont typeface="Times" charset="0"/>
              <a:buAutoNum type="arabicPeriod"/>
              <a:defRPr/>
            </a:pPr>
            <a:r>
              <a:rPr lang="en-US" b="1" smtClean="0">
                <a:solidFill>
                  <a:srgbClr val="5B6572"/>
                </a:solidFill>
                <a:latin typeface="Verdana" charset="0"/>
                <a:cs typeface="+mn-cs"/>
              </a:rPr>
              <a:t>pay attention</a:t>
            </a:r>
            <a:r>
              <a:rPr lang="en-US" smtClean="0">
                <a:solidFill>
                  <a:srgbClr val="5B6572"/>
                </a:solidFill>
                <a:latin typeface="Verdana" charset="0"/>
                <a:cs typeface="+mn-cs"/>
              </a:rPr>
              <a:t> to the relevant material, </a:t>
            </a:r>
          </a:p>
          <a:p>
            <a:pPr marL="228600" indent="-228600" eaLnBrk="1" hangingPunct="1">
              <a:buFont typeface="Times" charset="0"/>
              <a:buAutoNum type="arabicPeriod"/>
              <a:defRPr/>
            </a:pPr>
            <a:r>
              <a:rPr lang="en-US" b="1" smtClean="0">
                <a:solidFill>
                  <a:srgbClr val="5B6572"/>
                </a:solidFill>
                <a:latin typeface="Verdana" charset="0"/>
                <a:cs typeface="+mn-cs"/>
              </a:rPr>
              <a:t>organize it</a:t>
            </a:r>
            <a:r>
              <a:rPr lang="en-US" smtClean="0">
                <a:solidFill>
                  <a:srgbClr val="5B6572"/>
                </a:solidFill>
                <a:latin typeface="Verdana" charset="0"/>
                <a:cs typeface="+mn-cs"/>
              </a:rPr>
              <a:t> into a coherent mental structure, and </a:t>
            </a:r>
          </a:p>
          <a:p>
            <a:pPr marL="228600" indent="-228600" eaLnBrk="1" hangingPunct="1">
              <a:buFont typeface="Times" charset="0"/>
              <a:buAutoNum type="arabicPeriod"/>
              <a:defRPr/>
            </a:pPr>
            <a:r>
              <a:rPr lang="en-US" b="1" smtClean="0">
                <a:solidFill>
                  <a:srgbClr val="5B6572"/>
                </a:solidFill>
                <a:latin typeface="Verdana" charset="0"/>
                <a:cs typeface="+mn-cs"/>
              </a:rPr>
              <a:t>integrate it</a:t>
            </a:r>
            <a:r>
              <a:rPr lang="en-US" smtClean="0">
                <a:solidFill>
                  <a:srgbClr val="5B6572"/>
                </a:solidFill>
                <a:latin typeface="Verdana" charset="0"/>
                <a:cs typeface="+mn-cs"/>
              </a:rPr>
              <a:t> with their prior knowledge.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4438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pPr marL="228600" indent="-228600" eaLnBrk="1" hangingPunct="1">
              <a:defRPr/>
            </a:pPr>
            <a:r>
              <a:rPr lang="en-US" smtClean="0">
                <a:cs typeface="+mn-cs"/>
              </a:rPr>
              <a:t>According to the Segmentation Principle of multimedia learning theory, people comprehend better when information is presented in </a:t>
            </a:r>
            <a:r>
              <a:rPr lang="en-US" b="1" smtClean="0">
                <a:cs typeface="+mn-cs"/>
              </a:rPr>
              <a:t>small chunks</a:t>
            </a:r>
            <a:r>
              <a:rPr lang="en-US" smtClean="0">
                <a:cs typeface="+mn-cs"/>
              </a:rPr>
              <a:t> or segments. By getting out of the Slide View and into the Slide Sorter view, you can see how the </a:t>
            </a:r>
            <a:r>
              <a:rPr lang="en-US" b="1" smtClean="0">
                <a:cs typeface="+mn-cs"/>
              </a:rPr>
              <a:t>logical flow</a:t>
            </a:r>
            <a:r>
              <a:rPr lang="en-US" smtClean="0">
                <a:cs typeface="+mn-cs"/>
              </a:rPr>
              <a:t> of your presentation is progressing. </a:t>
            </a:r>
          </a:p>
          <a:p>
            <a:pPr marL="685800" lvl="1" indent="-228600" eaLnBrk="1" hangingPunct="1">
              <a:defRPr/>
            </a:pPr>
            <a:r>
              <a:rPr lang="en-US" smtClean="0"/>
              <a:t>In this view you may </a:t>
            </a:r>
            <a:r>
              <a:rPr lang="en-US" b="1" smtClean="0"/>
              <a:t>decide to break up one slide</a:t>
            </a:r>
            <a:r>
              <a:rPr lang="en-US" smtClean="0"/>
              <a:t> into, say, two-three slides so that your presentation has a more natural and logical flow or process. </a:t>
            </a:r>
          </a:p>
          <a:p>
            <a:pPr marL="685800" lvl="1" indent="-228600" eaLnBrk="1" hangingPunct="1">
              <a:defRPr/>
            </a:pPr>
            <a:r>
              <a:rPr lang="en-US" smtClean="0"/>
              <a:t>In this view you will be able to </a:t>
            </a:r>
            <a:r>
              <a:rPr lang="en-US" b="1" smtClean="0"/>
              <a:t>capture more of the gestalt</a:t>
            </a:r>
            <a:r>
              <a:rPr lang="en-US" smtClean="0"/>
              <a:t> of your entire presentation from the point of view of your audience. </a:t>
            </a:r>
          </a:p>
          <a:p>
            <a:pPr marL="685800" lvl="1" indent="-228600" eaLnBrk="1" hangingPunct="1">
              <a:defRPr/>
            </a:pPr>
            <a:r>
              <a:rPr lang="en-US" smtClean="0"/>
              <a:t>You will be able to </a:t>
            </a:r>
            <a:r>
              <a:rPr lang="en-US" b="1" smtClean="0"/>
              <a:t>notice more</a:t>
            </a:r>
            <a:r>
              <a:rPr lang="en-US" smtClean="0"/>
              <a:t> </a:t>
            </a:r>
            <a:r>
              <a:rPr lang="en-US" b="1" smtClean="0"/>
              <a:t>extraneous pieces</a:t>
            </a:r>
            <a:r>
              <a:rPr lang="en-US" smtClean="0"/>
              <a:t> of visual data that can be removed to increase visual clarity and improve communication. </a:t>
            </a:r>
          </a:p>
          <a:p>
            <a:pPr marL="228600" indent="-228600" eaLnBrk="1" hangingPunct="1">
              <a:defRPr/>
            </a:pPr>
            <a:endParaRPr lang="en-US" smtClean="0">
              <a:cs typeface="+mn-cs"/>
            </a:endParaRPr>
          </a:p>
          <a:p>
            <a:pPr marL="228600" indent="-228600" eaLnBrk="1" hangingPunct="1">
              <a:defRPr/>
            </a:pPr>
            <a:r>
              <a:rPr lang="en-US" smtClean="0">
                <a:cs typeface="+mn-cs"/>
              </a:rPr>
              <a:t>Anybody seeing some problem areas of this Slide Sorter View?</a:t>
            </a:r>
          </a:p>
          <a:p>
            <a:pPr marL="228600" indent="-228600"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4643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pPr eaLnBrk="1" hangingPunct="1">
              <a:defRPr/>
            </a:pPr>
            <a:r>
              <a:rPr lang="en-US" smtClean="0">
                <a:cs typeface="+mn-cs"/>
              </a:rPr>
              <a:t>We covered 3 areas in an effort to create dynamic presenters…</a:t>
            </a:r>
          </a:p>
          <a:p>
            <a:pPr eaLnBrk="1" hangingPunct="1">
              <a:defRPr/>
            </a:pPr>
            <a:r>
              <a:rPr lang="en-US" smtClean="0">
                <a:cs typeface="+mn-cs"/>
              </a:rPr>
              <a:t>You</a:t>
            </a:r>
          </a:p>
          <a:p>
            <a:pPr eaLnBrk="1" hangingPunct="1">
              <a:defRPr/>
            </a:pPr>
            <a:r>
              <a:rPr lang="en-US" smtClean="0">
                <a:cs typeface="+mn-cs"/>
              </a:rPr>
              <a:t>Your presentation</a:t>
            </a:r>
          </a:p>
          <a:p>
            <a:pPr eaLnBrk="1" hangingPunct="1">
              <a:defRPr/>
            </a:pPr>
            <a:r>
              <a:rPr lang="en-US" smtClean="0">
                <a:cs typeface="+mn-cs"/>
              </a:rPr>
              <a:t>And Powerpoint</a:t>
            </a:r>
          </a:p>
          <a:p>
            <a:pPr eaLnBrk="1" hangingPunct="1">
              <a:defRPr/>
            </a:pPr>
            <a:r>
              <a:rPr lang="en-US" smtClean="0">
                <a:cs typeface="+mn-cs"/>
              </a:rPr>
              <a:t>Always with the intent of keeping your audience as the primary focus.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4848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50530"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5257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9865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pPr marL="228600" indent="-228600" eaLnBrk="1" hangingPunct="1">
              <a:defRPr/>
            </a:pPr>
            <a:endParaRPr lang="en-US" smtClean="0">
              <a:cs typeface="+mn-cs"/>
            </a:endParaRPr>
          </a:p>
          <a:p>
            <a:pPr marL="228600" indent="-228600" eaLnBrk="1" hangingPunct="1">
              <a:buFont typeface="Times" charset="0"/>
              <a:buNone/>
              <a:defRPr/>
            </a:pPr>
            <a:r>
              <a:rPr lang="ja-JP" altLang="en-US" smtClean="0">
                <a:latin typeface="Arial"/>
                <a:cs typeface="+mn-cs"/>
              </a:rPr>
              <a:t>“</a:t>
            </a:r>
            <a:r>
              <a:rPr lang="en-US" smtClean="0">
                <a:cs typeface="+mn-cs"/>
              </a:rPr>
              <a:t>emotionally arousing events tend to be better remembered than neutral events.</a:t>
            </a:r>
            <a:r>
              <a:rPr lang="ja-JP" altLang="en-US" smtClean="0">
                <a:latin typeface="Arial"/>
                <a:cs typeface="+mn-cs"/>
              </a:rPr>
              <a:t>”</a:t>
            </a:r>
            <a:r>
              <a:rPr lang="en-US" smtClean="0">
                <a:cs typeface="+mn-cs"/>
              </a:rPr>
              <a:t> </a:t>
            </a:r>
          </a:p>
          <a:p>
            <a:pPr marL="228600" indent="-228600" eaLnBrk="1" hangingPunct="1">
              <a:buFont typeface="Times" charset="0"/>
              <a:buNone/>
              <a:defRPr/>
            </a:pPr>
            <a:r>
              <a:rPr lang="en-US" smtClean="0">
                <a:cs typeface="+mn-cs"/>
              </a:rPr>
              <a:t>The more the brain pays attention to a given stimulus, the more elaborately the information will be encoded and retained.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6370"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pPr eaLnBrk="1" hangingPunct="1">
              <a:defRPr/>
            </a:pPr>
            <a:r>
              <a:rPr lang="en-US" smtClean="0">
                <a:cs typeface="+mn-cs"/>
              </a:rPr>
              <a:t>So where do we start? How about with you. </a:t>
            </a:r>
          </a:p>
          <a:p>
            <a:pPr eaLnBrk="1" hangingPunct="1">
              <a:defRPr/>
            </a:pPr>
            <a:endParaRPr lang="en-US" smtClean="0">
              <a:cs typeface="+mn-cs"/>
            </a:endParaRPr>
          </a:p>
          <a:p>
            <a:pPr eaLnBrk="1" hangingPunct="1">
              <a:defRPr/>
            </a:pPr>
            <a:r>
              <a:rPr lang="en-US" smtClean="0">
                <a:cs typeface="+mn-cs"/>
              </a:rPr>
              <a:t>What kind of presentations do you give?</a:t>
            </a:r>
          </a:p>
          <a:p>
            <a:pPr eaLnBrk="1" hangingPunct="1">
              <a:defRPr/>
            </a:pPr>
            <a:r>
              <a:rPr lang="en-US" smtClean="0">
                <a:cs typeface="+mn-cs"/>
              </a:rPr>
              <a:t>How do they go over?</a:t>
            </a:r>
          </a:p>
          <a:p>
            <a:pPr eaLnBrk="1" hangingPunct="1">
              <a:defRPr/>
            </a:pPr>
            <a:r>
              <a:rPr lang="en-US" smtClean="0">
                <a:cs typeface="+mn-cs"/>
              </a:rPr>
              <a:t>How do you think you did?</a:t>
            </a:r>
          </a:p>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54626"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pPr eaLnBrk="1" hangingPunct="1">
              <a:defRPr/>
            </a:pPr>
            <a:r>
              <a:rPr lang="en-US" smtClean="0">
                <a:cs typeface="+mn-cs"/>
              </a:rPr>
              <a:t>All these lists!</a:t>
            </a:r>
          </a:p>
          <a:p>
            <a:pPr eaLnBrk="1" hangingPunct="1">
              <a:defRPr/>
            </a:pPr>
            <a:endParaRPr lang="en-US" smtClean="0">
              <a:cs typeface="+mn-cs"/>
            </a:endParaRPr>
          </a:p>
          <a:p>
            <a:pPr eaLnBrk="1" hangingPunct="1">
              <a:defRPr/>
            </a:pPr>
            <a:r>
              <a:rPr lang="en-US" smtClean="0">
                <a:cs typeface="+mn-cs"/>
              </a:rPr>
              <a:t>I</a:t>
            </a:r>
            <a:r>
              <a:rPr lang="ja-JP" altLang="en-US" smtClean="0">
                <a:latin typeface="Arial"/>
                <a:cs typeface="+mn-cs"/>
              </a:rPr>
              <a:t>’</a:t>
            </a:r>
            <a:r>
              <a:rPr lang="en-US" smtClean="0">
                <a:cs typeface="+mn-cs"/>
              </a:rPr>
              <a:t>d like to leave you with 3 words…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5872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pPr eaLnBrk="1" hangingPunct="1">
              <a:defRPr/>
            </a:pPr>
            <a:r>
              <a:rPr lang="en-US" smtClean="0">
                <a:cs typeface="+mn-cs"/>
              </a:rPr>
              <a:t>Click on these pictures to go to web sites I</a:t>
            </a:r>
            <a:r>
              <a:rPr lang="ja-JP" altLang="en-US" smtClean="0">
                <a:latin typeface="Arial"/>
                <a:cs typeface="+mn-cs"/>
              </a:rPr>
              <a:t>’</a:t>
            </a:r>
            <a:r>
              <a:rPr lang="en-US" smtClean="0">
                <a:cs typeface="+mn-cs"/>
              </a:rPr>
              <a:t>ve referenced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7394"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pPr eaLnBrk="1" hangingPunct="1">
              <a:defRPr/>
            </a:pPr>
            <a:r>
              <a:rPr lang="en-US" smtClean="0">
                <a:cs typeface="+mn-cs"/>
              </a:rPr>
              <a:t>Ok everyone, which fear is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841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pPr eaLnBrk="1" hangingPunct="1">
              <a:defRPr/>
            </a:pPr>
            <a:r>
              <a:rPr lang="en-US" smtClean="0">
                <a:cs typeface="+mn-cs"/>
              </a:rPr>
              <a:t>The fear of speaking before a group. Death comes in at #7.</a:t>
            </a:r>
          </a:p>
          <a:p>
            <a:pPr eaLnBrk="1" hangingPunct="1">
              <a:defRPr/>
            </a:pPr>
            <a:endParaRPr lang="en-US" smtClean="0">
              <a:cs typeface="+mn-cs"/>
            </a:endParaRPr>
          </a:p>
          <a:p>
            <a:pPr eaLnBrk="1" hangingPunct="1">
              <a:defRPr/>
            </a:pPr>
            <a:r>
              <a:rPr lang="en-US" smtClean="0">
                <a:cs typeface="+mn-cs"/>
              </a:rPr>
              <a:t>Before you can engage your audience, you need to engage yourself. You need to be prepared and relaxed. Ha! Easier said than done, 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189442"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p:txBody>
          <a:bodyPr/>
          <a:lstStyle/>
          <a:p>
            <a:pPr marL="228600" indent="-228600" eaLnBrk="1" hangingPunct="1">
              <a:defRPr/>
            </a:pPr>
            <a:r>
              <a:rPr lang="en-US" smtClean="0">
                <a:cs typeface="+mn-cs"/>
              </a:rPr>
              <a:t>Here</a:t>
            </a:r>
            <a:r>
              <a:rPr lang="ja-JP" altLang="en-US" smtClean="0">
                <a:latin typeface="Arial"/>
                <a:cs typeface="+mn-cs"/>
              </a:rPr>
              <a:t>’</a:t>
            </a:r>
            <a:r>
              <a:rPr lang="en-US" smtClean="0">
                <a:cs typeface="+mn-cs"/>
              </a:rPr>
              <a:t>s 8 suggestions to get yourself in front of everybody and engage them.</a:t>
            </a:r>
          </a:p>
          <a:p>
            <a:pPr marL="228600" indent="-228600" eaLnBrk="1" hangingPunct="1">
              <a:buFont typeface="Times" charset="0"/>
              <a:buAutoNum type="arabicPeriod"/>
              <a:defRPr/>
            </a:pPr>
            <a:r>
              <a:rPr lang="en-US" smtClean="0">
                <a:cs typeface="+mn-cs"/>
              </a:rPr>
              <a:t>Organize-John Medina</a:t>
            </a:r>
            <a:r>
              <a:rPr lang="ja-JP" altLang="en-US" smtClean="0">
                <a:latin typeface="Arial"/>
                <a:cs typeface="+mn-cs"/>
              </a:rPr>
              <a:t>’</a:t>
            </a:r>
            <a:r>
              <a:rPr lang="en-US" smtClean="0">
                <a:cs typeface="+mn-cs"/>
              </a:rPr>
              <a:t>s research shows that the brain likes to go from generalities to specifics. We</a:t>
            </a:r>
            <a:r>
              <a:rPr lang="ja-JP" altLang="en-US" smtClean="0">
                <a:latin typeface="Arial"/>
                <a:cs typeface="+mn-cs"/>
              </a:rPr>
              <a:t>’</a:t>
            </a:r>
            <a:r>
              <a:rPr lang="en-US" smtClean="0">
                <a:cs typeface="+mn-cs"/>
              </a:rPr>
              <a:t>ll talk later about getting your core concepts together and then giving the details</a:t>
            </a:r>
          </a:p>
          <a:p>
            <a:pPr marL="228600" indent="-228600" eaLnBrk="1" hangingPunct="1">
              <a:buFont typeface="Times" charset="0"/>
              <a:buAutoNum type="arabicPeriod"/>
              <a:defRPr/>
            </a:pPr>
            <a:r>
              <a:rPr lang="en-US" smtClean="0">
                <a:cs typeface="+mn-cs"/>
              </a:rPr>
              <a:t>Visualize-like an athlete before an event…mentally picture your whole presentation, including details</a:t>
            </a:r>
          </a:p>
          <a:p>
            <a:pPr marL="228600" indent="-228600" eaLnBrk="1" hangingPunct="1">
              <a:buFont typeface="Times" charset="0"/>
              <a:buAutoNum type="arabicPeriod"/>
              <a:defRPr/>
            </a:pPr>
            <a:r>
              <a:rPr lang="en-US" smtClean="0">
                <a:cs typeface="+mn-cs"/>
              </a:rPr>
              <a:t>Practice-don</a:t>
            </a:r>
            <a:r>
              <a:rPr lang="ja-JP" altLang="en-US" smtClean="0">
                <a:latin typeface="Arial"/>
                <a:cs typeface="+mn-cs"/>
              </a:rPr>
              <a:t>’</a:t>
            </a:r>
            <a:r>
              <a:rPr lang="en-US" smtClean="0">
                <a:cs typeface="+mn-cs"/>
              </a:rPr>
              <a:t>t do it mentally, do it for real…in front of a friend, a mirror, video yourself</a:t>
            </a:r>
          </a:p>
          <a:p>
            <a:pPr marL="228600" indent="-228600" eaLnBrk="1" hangingPunct="1">
              <a:buFont typeface="Times" charset="0"/>
              <a:buAutoNum type="arabicPeriod"/>
              <a:defRPr/>
            </a:pPr>
            <a:r>
              <a:rPr lang="en-US" smtClean="0">
                <a:cs typeface="+mn-cs"/>
              </a:rPr>
              <a:t>Breathe-if you</a:t>
            </a:r>
            <a:r>
              <a:rPr lang="ja-JP" altLang="en-US" smtClean="0">
                <a:latin typeface="Arial"/>
                <a:cs typeface="+mn-cs"/>
              </a:rPr>
              <a:t>’</a:t>
            </a:r>
            <a:r>
              <a:rPr lang="en-US" smtClean="0">
                <a:cs typeface="+mn-cs"/>
              </a:rPr>
              <a:t>re anxious, your muscles tighten and you</a:t>
            </a:r>
            <a:r>
              <a:rPr lang="ja-JP" altLang="en-US" smtClean="0">
                <a:latin typeface="Arial"/>
                <a:cs typeface="+mn-cs"/>
              </a:rPr>
              <a:t>’</a:t>
            </a:r>
            <a:r>
              <a:rPr lang="en-US" smtClean="0">
                <a:cs typeface="+mn-cs"/>
              </a:rPr>
              <a:t>re not breathing deeply enough. John Medina says the brain is an oxygen hog…it represents 2% of body weight and 20% of the body</a:t>
            </a:r>
            <a:r>
              <a:rPr lang="ja-JP" altLang="en-US" smtClean="0">
                <a:latin typeface="Arial"/>
                <a:cs typeface="+mn-cs"/>
              </a:rPr>
              <a:t>’</a:t>
            </a:r>
            <a:r>
              <a:rPr lang="en-US" smtClean="0">
                <a:cs typeface="+mn-cs"/>
              </a:rPr>
              <a:t>s energy usage. Let</a:t>
            </a:r>
            <a:r>
              <a:rPr lang="ja-JP" altLang="en-US" smtClean="0">
                <a:latin typeface="Arial"/>
                <a:cs typeface="+mn-cs"/>
              </a:rPr>
              <a:t>’</a:t>
            </a:r>
            <a:r>
              <a:rPr lang="en-US" smtClean="0">
                <a:cs typeface="+mn-cs"/>
              </a:rPr>
              <a:t>s do a breathing exercise.</a:t>
            </a:r>
          </a:p>
          <a:p>
            <a:pPr marL="228600" indent="-228600" eaLnBrk="1" hangingPunct="1">
              <a:buFont typeface="Times" charset="0"/>
              <a:buAutoNum type="arabicPeriod"/>
              <a:defRPr/>
            </a:pPr>
            <a:r>
              <a:rPr lang="en-US" smtClean="0">
                <a:cs typeface="+mn-cs"/>
              </a:rPr>
              <a:t>Focus on relaxing-inhale </a:t>
            </a:r>
            <a:r>
              <a:rPr lang="ja-JP" altLang="en-US" smtClean="0">
                <a:latin typeface="Arial"/>
                <a:cs typeface="+mn-cs"/>
              </a:rPr>
              <a:t>“</a:t>
            </a:r>
            <a:r>
              <a:rPr lang="en-US" smtClean="0">
                <a:cs typeface="+mn-cs"/>
              </a:rPr>
              <a:t>I am</a:t>
            </a:r>
            <a:r>
              <a:rPr lang="ja-JP" altLang="en-US" smtClean="0">
                <a:latin typeface="Arial"/>
                <a:cs typeface="+mn-cs"/>
              </a:rPr>
              <a:t>”</a:t>
            </a:r>
            <a:r>
              <a:rPr lang="en-US" smtClean="0">
                <a:cs typeface="+mn-cs"/>
              </a:rPr>
              <a:t> exhale </a:t>
            </a:r>
            <a:r>
              <a:rPr lang="ja-JP" altLang="en-US" smtClean="0">
                <a:latin typeface="Arial"/>
                <a:cs typeface="+mn-cs"/>
              </a:rPr>
              <a:t>“</a:t>
            </a:r>
            <a:r>
              <a:rPr lang="en-US" smtClean="0">
                <a:cs typeface="+mn-cs"/>
              </a:rPr>
              <a:t>relaxed</a:t>
            </a:r>
            <a:r>
              <a:rPr lang="ja-JP" altLang="en-US" smtClean="0">
                <a:latin typeface="Arial"/>
                <a:cs typeface="+mn-cs"/>
              </a:rPr>
              <a:t>”</a:t>
            </a:r>
            <a:r>
              <a:rPr lang="en-US" smtClean="0">
                <a:cs typeface="+mn-cs"/>
              </a:rPr>
              <a:t>, tense and release exercise, QiGong moon and sun exercise if there is time</a:t>
            </a:r>
          </a:p>
          <a:p>
            <a:pPr marL="228600" indent="-228600" eaLnBrk="1" hangingPunct="1">
              <a:buFont typeface="Times" charset="0"/>
              <a:buAutoNum type="arabicPeriod"/>
              <a:defRPr/>
            </a:pPr>
            <a:r>
              <a:rPr lang="en-US" smtClean="0">
                <a:cs typeface="+mn-cs"/>
              </a:rPr>
              <a:t>Release tension-shake out before you go on</a:t>
            </a:r>
          </a:p>
          <a:p>
            <a:pPr marL="228600" indent="-228600" eaLnBrk="1" hangingPunct="1">
              <a:buFont typeface="Times" charset="0"/>
              <a:buAutoNum type="arabicPeriod"/>
              <a:defRPr/>
            </a:pPr>
            <a:r>
              <a:rPr lang="en-US" smtClean="0">
                <a:cs typeface="+mn-cs"/>
              </a:rPr>
              <a:t>Move-as an actor I learned </a:t>
            </a:r>
            <a:r>
              <a:rPr lang="ja-JP" altLang="en-US" smtClean="0">
                <a:latin typeface="Arial"/>
                <a:cs typeface="+mn-cs"/>
              </a:rPr>
              <a:t>“</a:t>
            </a:r>
            <a:r>
              <a:rPr lang="en-US" smtClean="0">
                <a:cs typeface="+mn-cs"/>
              </a:rPr>
              <a:t>take an action to release emotion</a:t>
            </a:r>
            <a:r>
              <a:rPr lang="ja-JP" altLang="en-US" smtClean="0">
                <a:latin typeface="Arial"/>
                <a:cs typeface="+mn-cs"/>
              </a:rPr>
              <a:t>”</a:t>
            </a:r>
            <a:r>
              <a:rPr lang="en-US" smtClean="0">
                <a:cs typeface="+mn-cs"/>
              </a:rPr>
              <a:t>…it</a:t>
            </a:r>
            <a:r>
              <a:rPr lang="ja-JP" altLang="en-US" smtClean="0">
                <a:latin typeface="Arial"/>
                <a:cs typeface="+mn-cs"/>
              </a:rPr>
              <a:t>’</a:t>
            </a:r>
            <a:r>
              <a:rPr lang="en-US" smtClean="0">
                <a:cs typeface="+mn-cs"/>
              </a:rPr>
              <a:t>s a good idea to move from behind the podium anyway</a:t>
            </a:r>
          </a:p>
          <a:p>
            <a:pPr marL="228600" indent="-228600" eaLnBrk="1" hangingPunct="1">
              <a:buFont typeface="Times" charset="0"/>
              <a:buAutoNum type="arabicPeriod"/>
              <a:defRPr/>
            </a:pPr>
            <a:r>
              <a:rPr lang="en-US" smtClean="0">
                <a:cs typeface="+mn-cs"/>
              </a:rPr>
              <a:t>Make eye contact-try it with people who are smiling at you first…make sure you cover the whole room, in fact, let</a:t>
            </a:r>
            <a:r>
              <a:rPr lang="ja-JP" altLang="en-US" smtClean="0">
                <a:latin typeface="Arial"/>
                <a:cs typeface="+mn-cs"/>
              </a:rPr>
              <a:t>’</a:t>
            </a:r>
            <a:r>
              <a:rPr lang="en-US" smtClean="0">
                <a:cs typeface="+mn-cs"/>
              </a:rPr>
              <a:t>s talk about how our body can be an asset to delivering that dynamic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a:t>Notes on Presenting and PowerPoint Skills</a:t>
            </a:r>
          </a:p>
        </p:txBody>
      </p:sp>
      <p:sp>
        <p:nvSpPr>
          <p:cNvPr id="5" name="Rectangle 3"/>
          <p:cNvSpPr>
            <a:spLocks noGrp="1" noChangeArrowheads="1"/>
          </p:cNvSpPr>
          <p:nvPr>
            <p:ph type="dt" sz="quarter" idx="1"/>
          </p:nvPr>
        </p:nvSpPr>
        <p:spPr/>
        <p:txBody>
          <a:bodyPr/>
          <a:lstStyle/>
          <a:p>
            <a:pPr>
              <a:defRPr/>
            </a:pPr>
            <a:r>
              <a:rPr lang="en-US"/>
              <a:t>February 9, 2009</a:t>
            </a:r>
          </a:p>
        </p:txBody>
      </p:sp>
      <p:sp>
        <p:nvSpPr>
          <p:cNvPr id="96258" name="Rectangle 2"/>
          <p:cNvSpPr>
            <a:spLocks noGrp="1" noRot="1" noChangeAspect="1" noChangeArrowheads="1" noTextEdit="1"/>
          </p:cNvSpPr>
          <p:nvPr>
            <p:ph type="sldImg"/>
          </p:nvPr>
        </p:nvSpPr>
        <p:spPr>
          <a:xfrm>
            <a:off x="2171700" y="533400"/>
            <a:ext cx="2438400" cy="1828800"/>
          </a:xfrm>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pPr eaLnBrk="1" hangingPunct="1">
              <a:defRPr/>
            </a:pPr>
            <a:r>
              <a:rPr lang="en-US" smtClean="0">
                <a:cs typeface="+mn-cs"/>
              </a:rPr>
              <a:t>Anxiety is normal when a person is placed in a stressful situation. It manifests itself through your:</a:t>
            </a:r>
          </a:p>
          <a:p>
            <a:pPr eaLnBrk="1" hangingPunct="1">
              <a:defRPr/>
            </a:pPr>
            <a:r>
              <a:rPr lang="en-US" smtClean="0">
                <a:cs typeface="+mn-cs"/>
              </a:rPr>
              <a:t>Eyes</a:t>
            </a:r>
          </a:p>
          <a:p>
            <a:pPr eaLnBrk="1" hangingPunct="1">
              <a:defRPr/>
            </a:pPr>
            <a:r>
              <a:rPr lang="en-US" smtClean="0">
                <a:cs typeface="+mn-cs"/>
              </a:rPr>
              <a:t>Hands</a:t>
            </a:r>
          </a:p>
          <a:p>
            <a:pPr eaLnBrk="1" hangingPunct="1">
              <a:defRPr/>
            </a:pPr>
            <a:r>
              <a:rPr lang="en-US" smtClean="0">
                <a:cs typeface="+mn-cs"/>
              </a:rPr>
              <a:t>Feet</a:t>
            </a:r>
          </a:p>
          <a:p>
            <a:pPr eaLnBrk="1" hangingPunct="1">
              <a:defRPr/>
            </a:pPr>
            <a:r>
              <a:rPr lang="en-US" smtClean="0">
                <a:cs typeface="+mn-cs"/>
              </a:rPr>
              <a:t>Body</a:t>
            </a:r>
          </a:p>
          <a:p>
            <a:pPr eaLnBrk="1" hangingPunct="1">
              <a:defRPr/>
            </a:pPr>
            <a:r>
              <a:rPr lang="en-US" smtClean="0">
                <a:cs typeface="+mn-cs"/>
              </a:rPr>
              <a:t>Voice</a:t>
            </a:r>
          </a:p>
          <a:p>
            <a:pPr eaLnBrk="1" hangingPunct="1">
              <a:defRPr/>
            </a:pPr>
            <a:endParaRPr lang="en-US" smtClean="0">
              <a:cs typeface="+mn-cs"/>
            </a:endParaRPr>
          </a:p>
          <a:p>
            <a:pPr eaLnBrk="1" hangingPunct="1">
              <a:defRPr/>
            </a:pPr>
            <a:r>
              <a:rPr lang="en-US" smtClean="0">
                <a:cs typeface="+mn-cs"/>
              </a:rPr>
              <a:t>Let</a:t>
            </a:r>
            <a:r>
              <a:rPr lang="ja-JP" altLang="en-US" smtClean="0">
                <a:latin typeface="Arial"/>
                <a:cs typeface="+mn-cs"/>
              </a:rPr>
              <a:t>’</a:t>
            </a:r>
            <a:r>
              <a:rPr lang="en-US" smtClean="0">
                <a:cs typeface="+mn-cs"/>
              </a:rPr>
              <a:t>s consider how these 5 body parts can put you to your presentation</a:t>
            </a:r>
            <a:r>
              <a:rPr lang="ja-JP" altLang="en-US" smtClean="0">
                <a:latin typeface="Arial"/>
                <a:cs typeface="+mn-cs"/>
              </a:rPr>
              <a:t>’</a:t>
            </a:r>
            <a:r>
              <a:rPr lang="en-US" smtClean="0">
                <a:cs typeface="+mn-cs"/>
              </a:rPr>
              <a:t>s advantage.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FA24CF-5A4E-4D4A-B315-E83D6A04A8EA}" type="slidenum">
              <a:rPr lang="en-US"/>
              <a:pPr>
                <a:defRPr/>
              </a:pPr>
              <a:t>‹#›</a:t>
            </a:fld>
            <a:endParaRPr lang="en-US"/>
          </a:p>
        </p:txBody>
      </p:sp>
    </p:spTree>
    <p:extLst>
      <p:ext uri="{BB962C8B-B14F-4D97-AF65-F5344CB8AC3E}">
        <p14:creationId xmlns:p14="http://schemas.microsoft.com/office/powerpoint/2010/main" val="128965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1C3B55-94F6-854C-8272-D14C4C26BAC3}" type="slidenum">
              <a:rPr lang="en-US"/>
              <a:pPr>
                <a:defRPr/>
              </a:pPr>
              <a:t>‹#›</a:t>
            </a:fld>
            <a:endParaRPr lang="en-US"/>
          </a:p>
        </p:txBody>
      </p:sp>
    </p:spTree>
    <p:extLst>
      <p:ext uri="{BB962C8B-B14F-4D97-AF65-F5344CB8AC3E}">
        <p14:creationId xmlns:p14="http://schemas.microsoft.com/office/powerpoint/2010/main" val="156833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864D6-644F-3344-BD49-C30862F32A02}" type="slidenum">
              <a:rPr lang="en-US"/>
              <a:pPr>
                <a:defRPr/>
              </a:pPr>
              <a:t>‹#›</a:t>
            </a:fld>
            <a:endParaRPr lang="en-US"/>
          </a:p>
        </p:txBody>
      </p:sp>
    </p:spTree>
    <p:extLst>
      <p:ext uri="{BB962C8B-B14F-4D97-AF65-F5344CB8AC3E}">
        <p14:creationId xmlns:p14="http://schemas.microsoft.com/office/powerpoint/2010/main" val="422040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08AEEC-D62E-9248-8D49-0453A798AA6C}" type="slidenum">
              <a:rPr lang="en-US"/>
              <a:pPr>
                <a:defRPr/>
              </a:pPr>
              <a:t>‹#›</a:t>
            </a:fld>
            <a:endParaRPr lang="en-US"/>
          </a:p>
        </p:txBody>
      </p:sp>
    </p:spTree>
    <p:extLst>
      <p:ext uri="{BB962C8B-B14F-4D97-AF65-F5344CB8AC3E}">
        <p14:creationId xmlns:p14="http://schemas.microsoft.com/office/powerpoint/2010/main" val="394684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8E9439-A1FE-A548-A387-396480BA8666}" type="slidenum">
              <a:rPr lang="en-US"/>
              <a:pPr>
                <a:defRPr/>
              </a:pPr>
              <a:t>‹#›</a:t>
            </a:fld>
            <a:endParaRPr lang="en-US"/>
          </a:p>
        </p:txBody>
      </p:sp>
    </p:spTree>
    <p:extLst>
      <p:ext uri="{BB962C8B-B14F-4D97-AF65-F5344CB8AC3E}">
        <p14:creationId xmlns:p14="http://schemas.microsoft.com/office/powerpoint/2010/main" val="2890088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20" cy="2150"/>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2" name="Freeform 14"/>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4"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30" name="Freeform 17"/>
                    <p:cNvSpPr>
                      <a:spLocks/>
                    </p:cNvSpPr>
                    <p:nvPr/>
                  </p:nvSpPr>
                  <p:spPr bwMode="hidden">
                    <a:xfrm rot="2104081">
                      <a:off x="4352" y="2806"/>
                      <a:ext cx="975"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5"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22" name="Freeform 29"/>
                    <p:cNvSpPr>
                      <a:spLocks/>
                    </p:cNvSpPr>
                    <p:nvPr/>
                  </p:nvSpPr>
                  <p:spPr bwMode="hidden">
                    <a:xfrm rot="-84182">
                      <a:off x="4379"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6" name="Freeform 38"/>
                    <p:cNvSpPr>
                      <a:spLocks/>
                    </p:cNvSpPr>
                    <p:nvPr/>
                  </p:nvSpPr>
                  <p:spPr bwMode="hidden">
                    <a:xfrm rot="19495919" flipH="1">
                      <a:off x="-4" y="2984"/>
                      <a:ext cx="975"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5"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4" name="Freeform 41"/>
                    <p:cNvSpPr>
                      <a:spLocks/>
                    </p:cNvSpPr>
                    <p:nvPr/>
                  </p:nvSpPr>
                  <p:spPr bwMode="hidden">
                    <a:xfrm rot="20017085" flipH="1">
                      <a:off x="-52" y="2596"/>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0" y="1814"/>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 name="Freeform 44"/>
                    <p:cNvSpPr>
                      <a:spLocks/>
                    </p:cNvSpPr>
                    <p:nvPr/>
                  </p:nvSpPr>
                  <p:spPr bwMode="hidden">
                    <a:xfrm rot="20519637" flipH="1">
                      <a:off x="-74" y="2214"/>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6" name="Group 45"/>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4"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8" name="Freeform 50"/>
                    <p:cNvSpPr>
                      <a:spLocks/>
                    </p:cNvSpPr>
                    <p:nvPr/>
                  </p:nvSpPr>
                  <p:spPr bwMode="hidden">
                    <a:xfrm rot="84182" flipH="1">
                      <a:off x="189" y="1445"/>
                      <a:ext cx="754"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2" y="1306"/>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6" name="Freeform 53"/>
                    <p:cNvSpPr>
                      <a:spLocks/>
                    </p:cNvSpPr>
                    <p:nvPr/>
                  </p:nvSpPr>
                  <p:spPr bwMode="hidden">
                    <a:xfrm rot="802576" flipH="1">
                      <a:off x="505" y="1094"/>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4" name="Freeform 56"/>
                    <p:cNvSpPr>
                      <a:spLocks/>
                    </p:cNvSpPr>
                    <p:nvPr/>
                  </p:nvSpPr>
                  <p:spPr bwMode="hidden">
                    <a:xfrm rot="1277471" flipH="1">
                      <a:off x="616" y="90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6" y="1117"/>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2" name="Freeform 59"/>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8" name="Freeform 65"/>
                    <p:cNvSpPr>
                      <a:spLocks/>
                    </p:cNvSpPr>
                    <p:nvPr/>
                  </p:nvSpPr>
                  <p:spPr bwMode="hidden">
                    <a:xfrm rot="3473776" flipH="1">
                      <a:off x="1506"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5"/>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6" name="Freeform 68"/>
                    <p:cNvSpPr>
                      <a:spLocks/>
                    </p:cNvSpPr>
                    <p:nvPr/>
                  </p:nvSpPr>
                  <p:spPr bwMode="hidden">
                    <a:xfrm rot="4126480" flipH="1">
                      <a:off x="1819" y="145"/>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3"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4" name="Freeform 71"/>
                    <p:cNvSpPr>
                      <a:spLocks/>
                    </p:cNvSpPr>
                    <p:nvPr/>
                  </p:nvSpPr>
                  <p:spPr bwMode="hidden">
                    <a:xfrm rot="-1325434">
                      <a:off x="4006" y="672"/>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2" name="Freeform 74"/>
                    <p:cNvSpPr>
                      <a:spLocks/>
                    </p:cNvSpPr>
                    <p:nvPr/>
                  </p:nvSpPr>
                  <p:spPr bwMode="hidden">
                    <a:xfrm rot="-1921064">
                      <a:off x="3802" y="445"/>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6" name="Freeform 75"/>
                  <p:cNvSpPr>
                    <a:spLocks/>
                  </p:cNvSpPr>
                  <p:nvPr/>
                </p:nvSpPr>
                <p:spPr bwMode="hidden">
                  <a:xfrm rot="4578755" flipH="1">
                    <a:off x="2176" y="949"/>
                    <a:ext cx="1026"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 name="Freeform 76"/>
                  <p:cNvSpPr>
                    <a:spLocks/>
                  </p:cNvSpPr>
                  <p:nvPr/>
                </p:nvSpPr>
                <p:spPr bwMode="hidden">
                  <a:xfrm rot="4578755" flipH="1">
                    <a:off x="2198"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0"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0" name="Freeform 79"/>
                    <p:cNvSpPr>
                      <a:spLocks/>
                    </p:cNvSpPr>
                    <p:nvPr/>
                  </p:nvSpPr>
                  <p:spPr bwMode="hidden">
                    <a:xfrm rot="-3857755">
                      <a:off x="3010" y="181"/>
                      <a:ext cx="570" cy="2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88" name="Freeform 82"/>
                    <p:cNvSpPr>
                      <a:spLocks/>
                    </p:cNvSpPr>
                    <p:nvPr/>
                  </p:nvSpPr>
                  <p:spPr bwMode="hidden">
                    <a:xfrm rot="-2777260">
                      <a:off x="3429" y="262"/>
                      <a:ext cx="621" cy="42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0" name="Group 83"/>
                  <p:cNvGrpSpPr>
                    <a:grpSpLocks/>
                  </p:cNvGrpSpPr>
                  <p:nvPr/>
                </p:nvGrpSpPr>
                <p:grpSpPr bwMode="auto">
                  <a:xfrm>
                    <a:off x="2804" y="4"/>
                    <a:ext cx="243" cy="1448"/>
                    <a:chOff x="2730" y="32"/>
                    <a:chExt cx="243" cy="1448"/>
                  </a:xfrm>
                </p:grpSpPr>
                <p:sp>
                  <p:nvSpPr>
                    <p:cNvPr id="85"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86" name="Freeform 85"/>
                    <p:cNvSpPr>
                      <a:spLocks/>
                    </p:cNvSpPr>
                    <p:nvPr/>
                  </p:nvSpPr>
                  <p:spPr bwMode="hidden">
                    <a:xfrm rot="-4903748">
                      <a:off x="2649"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1"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82" name="Freeform 91"/>
                    <p:cNvSpPr>
                      <a:spLocks/>
                    </p:cNvSpPr>
                    <p:nvPr/>
                  </p:nvSpPr>
                  <p:spPr bwMode="hidden">
                    <a:xfrm rot="17542885" flipH="1">
                      <a:off x="1273" y="3635"/>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0" y="2694"/>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80" name="Freeform 94"/>
                    <p:cNvSpPr>
                      <a:spLocks/>
                    </p:cNvSpPr>
                    <p:nvPr/>
                  </p:nvSpPr>
                  <p:spPr bwMode="hidden">
                    <a:xfrm rot="16782062" flipH="1">
                      <a:off x="1732" y="3898"/>
                      <a:ext cx="918" cy="47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7"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8" name="Freeform 97"/>
                    <p:cNvSpPr>
                      <a:spLocks/>
                    </p:cNvSpPr>
                    <p:nvPr/>
                  </p:nvSpPr>
                  <p:spPr bwMode="hidden">
                    <a:xfrm rot="3144576">
                      <a:off x="3751"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5" y="2542"/>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6" name="Freeform 100"/>
                    <p:cNvSpPr>
                      <a:spLocks/>
                    </p:cNvSpPr>
                    <p:nvPr/>
                  </p:nvSpPr>
                  <p:spPr bwMode="hidden">
                    <a:xfrm rot="3745735">
                      <a:off x="3387" y="3615"/>
                      <a:ext cx="884"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Arc 113"/>
                  <p:cNvSpPr>
                    <a:spLocks/>
                  </p:cNvSpPr>
                  <p:nvPr/>
                </p:nvSpPr>
                <p:spPr bwMode="hidden">
                  <a:xfrm flipH="1">
                    <a:off x="387"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Arc 114"/>
                  <p:cNvSpPr>
                    <a:spLocks/>
                  </p:cNvSpPr>
                  <p:nvPr/>
                </p:nvSpPr>
                <p:spPr bwMode="hidden">
                  <a:xfrm>
                    <a:off x="3029"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Arc 115"/>
                  <p:cNvSpPr>
                    <a:spLocks/>
                  </p:cNvSpPr>
                  <p:nvPr/>
                </p:nvSpPr>
                <p:spPr bwMode="hidden">
                  <a:xfrm flipH="1">
                    <a:off x="73" y="812"/>
                    <a:ext cx="2540"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Arc 116"/>
                  <p:cNvSpPr>
                    <a:spLocks/>
                  </p:cNvSpPr>
                  <p:nvPr/>
                </p:nvSpPr>
                <p:spPr bwMode="hidden">
                  <a:xfrm flipH="1">
                    <a:off x="789"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Arc 117"/>
                  <p:cNvSpPr>
                    <a:spLocks/>
                  </p:cNvSpPr>
                  <p:nvPr/>
                </p:nvSpPr>
                <p:spPr bwMode="hidden">
                  <a:xfrm>
                    <a:off x="2763" y="1281"/>
                    <a:ext cx="765"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5"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Arc 122"/>
              <p:cNvSpPr>
                <a:spLocks/>
              </p:cNvSpPr>
              <p:nvPr/>
            </p:nvSpPr>
            <p:spPr bwMode="hidden">
              <a:xfrm flipH="1">
                <a:off x="1054" y="1851"/>
                <a:ext cx="2121"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Arc 123"/>
              <p:cNvSpPr>
                <a:spLocks/>
              </p:cNvSpPr>
              <p:nvPr/>
            </p:nvSpPr>
            <p:spPr bwMode="hidden">
              <a:xfrm flipH="1">
                <a:off x="1266" y="1480"/>
                <a:ext cx="1245"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Freeform 128"/>
              <p:cNvSpPr>
                <a:spLocks/>
              </p:cNvSpPr>
              <p:nvPr/>
            </p:nvSpPr>
            <p:spPr bwMode="hidden">
              <a:xfrm rot="19660755" flipV="1">
                <a:off x="2546" y="2149"/>
                <a:ext cx="442"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Freeform 130"/>
              <p:cNvSpPr>
                <a:spLocks/>
              </p:cNvSpPr>
              <p:nvPr/>
            </p:nvSpPr>
            <p:spPr bwMode="hidden">
              <a:xfrm flipH="1">
                <a:off x="1000" y="893"/>
                <a:ext cx="69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Freeform 131"/>
              <p:cNvSpPr>
                <a:spLocks/>
              </p:cNvSpPr>
              <p:nvPr/>
            </p:nvSpPr>
            <p:spPr bwMode="hidden">
              <a:xfrm>
                <a:off x="4401" y="2279"/>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Freeform 132"/>
              <p:cNvSpPr>
                <a:spLocks/>
              </p:cNvSpPr>
              <p:nvPr/>
            </p:nvSpPr>
            <p:spPr bwMode="hidden">
              <a:xfrm>
                <a:off x="3877" y="1470"/>
                <a:ext cx="1519"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3799"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smtClean="0"/>
              <a:t>Click to edit Master title style</a:t>
            </a:r>
          </a:p>
        </p:txBody>
      </p:sp>
      <p:sp>
        <p:nvSpPr>
          <p:cNvPr id="11380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7" name="Rectangle 137"/>
          <p:cNvSpPr>
            <a:spLocks noGrp="1" noChangeArrowheads="1"/>
          </p:cNvSpPr>
          <p:nvPr>
            <p:ph type="dt" sz="quarter" idx="10"/>
          </p:nvPr>
        </p:nvSpPr>
        <p:spPr/>
        <p:txBody>
          <a:bodyPr/>
          <a:lstStyle>
            <a:lvl1pPr>
              <a:defRPr smtClean="0"/>
            </a:lvl1pPr>
          </a:lstStyle>
          <a:p>
            <a:pPr>
              <a:defRPr/>
            </a:pPr>
            <a:endParaRPr lang="en-US"/>
          </a:p>
        </p:txBody>
      </p:sp>
      <p:sp>
        <p:nvSpPr>
          <p:cNvPr id="138" name="Rectangle 138"/>
          <p:cNvSpPr>
            <a:spLocks noGrp="1" noChangeArrowheads="1"/>
          </p:cNvSpPr>
          <p:nvPr>
            <p:ph type="ftr" sz="quarter" idx="11"/>
          </p:nvPr>
        </p:nvSpPr>
        <p:spPr/>
        <p:txBody>
          <a:bodyPr/>
          <a:lstStyle>
            <a:lvl1pPr>
              <a:defRPr smtClean="0"/>
            </a:lvl1pPr>
          </a:lstStyle>
          <a:p>
            <a:pPr>
              <a:defRPr/>
            </a:pP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AAD5F8CF-B66E-F640-88D0-6786F6E5C91E}" type="slidenum">
              <a:rPr lang="en-US"/>
              <a:pPr>
                <a:defRPr/>
              </a:pPr>
              <a:t>‹#›</a:t>
            </a:fld>
            <a:endParaRPr lang="en-US"/>
          </a:p>
        </p:txBody>
      </p:sp>
    </p:spTree>
    <p:extLst>
      <p:ext uri="{BB962C8B-B14F-4D97-AF65-F5344CB8AC3E}">
        <p14:creationId xmlns:p14="http://schemas.microsoft.com/office/powerpoint/2010/main" val="374542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D689F2E9-AB84-CE4F-AB4F-E1E88389D9D3}" type="slidenum">
              <a:rPr lang="en-US"/>
              <a:pPr>
                <a:defRPr/>
              </a:pPr>
              <a:t>‹#›</a:t>
            </a:fld>
            <a:endParaRPr lang="en-US"/>
          </a:p>
        </p:txBody>
      </p:sp>
    </p:spTree>
    <p:extLst>
      <p:ext uri="{BB962C8B-B14F-4D97-AF65-F5344CB8AC3E}">
        <p14:creationId xmlns:p14="http://schemas.microsoft.com/office/powerpoint/2010/main" val="263049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802EDE02-3BD0-6947-A712-255123120D6C}" type="slidenum">
              <a:rPr lang="en-US"/>
              <a:pPr>
                <a:defRPr/>
              </a:pPr>
              <a:t>‹#›</a:t>
            </a:fld>
            <a:endParaRPr lang="en-US"/>
          </a:p>
        </p:txBody>
      </p:sp>
    </p:spTree>
    <p:extLst>
      <p:ext uri="{BB962C8B-B14F-4D97-AF65-F5344CB8AC3E}">
        <p14:creationId xmlns:p14="http://schemas.microsoft.com/office/powerpoint/2010/main" val="414119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6A384C6-ADD5-F34A-A913-3BDE82CE5C50}" type="slidenum">
              <a:rPr lang="en-US"/>
              <a:pPr>
                <a:defRPr/>
              </a:pPr>
              <a:t>‹#›</a:t>
            </a:fld>
            <a:endParaRPr lang="en-US"/>
          </a:p>
        </p:txBody>
      </p:sp>
    </p:spTree>
    <p:extLst>
      <p:ext uri="{BB962C8B-B14F-4D97-AF65-F5344CB8AC3E}">
        <p14:creationId xmlns:p14="http://schemas.microsoft.com/office/powerpoint/2010/main" val="351076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437907DD-AF81-D941-AA9E-758BFFEA50D8}" type="slidenum">
              <a:rPr lang="en-US"/>
              <a:pPr>
                <a:defRPr/>
              </a:pPr>
              <a:t>‹#›</a:t>
            </a:fld>
            <a:endParaRPr lang="en-US"/>
          </a:p>
        </p:txBody>
      </p:sp>
    </p:spTree>
    <p:extLst>
      <p:ext uri="{BB962C8B-B14F-4D97-AF65-F5344CB8AC3E}">
        <p14:creationId xmlns:p14="http://schemas.microsoft.com/office/powerpoint/2010/main" val="179994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1AE9360-E200-774A-8FA5-F17F9FC1ABAA}" type="slidenum">
              <a:rPr lang="en-US"/>
              <a:pPr>
                <a:defRPr/>
              </a:pPr>
              <a:t>‹#›</a:t>
            </a:fld>
            <a:endParaRPr lang="en-US"/>
          </a:p>
        </p:txBody>
      </p:sp>
    </p:spTree>
    <p:extLst>
      <p:ext uri="{BB962C8B-B14F-4D97-AF65-F5344CB8AC3E}">
        <p14:creationId xmlns:p14="http://schemas.microsoft.com/office/powerpoint/2010/main" val="322146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86316F-95DE-0A48-A2A6-FE6A51EDA5C1}" type="slidenum">
              <a:rPr lang="en-US"/>
              <a:pPr>
                <a:defRPr/>
              </a:pPr>
              <a:t>‹#›</a:t>
            </a:fld>
            <a:endParaRPr lang="en-US"/>
          </a:p>
        </p:txBody>
      </p:sp>
    </p:spTree>
    <p:extLst>
      <p:ext uri="{BB962C8B-B14F-4D97-AF65-F5344CB8AC3E}">
        <p14:creationId xmlns:p14="http://schemas.microsoft.com/office/powerpoint/2010/main" val="425764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CC213445-2D72-5245-8D97-CE9B0FFCF90A}" type="slidenum">
              <a:rPr lang="en-US"/>
              <a:pPr>
                <a:defRPr/>
              </a:pPr>
              <a:t>‹#›</a:t>
            </a:fld>
            <a:endParaRPr lang="en-US"/>
          </a:p>
        </p:txBody>
      </p:sp>
    </p:spTree>
    <p:extLst>
      <p:ext uri="{BB962C8B-B14F-4D97-AF65-F5344CB8AC3E}">
        <p14:creationId xmlns:p14="http://schemas.microsoft.com/office/powerpoint/2010/main" val="1624105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927DAA23-8B36-C144-BAFD-E1342A8DEA4F}" type="slidenum">
              <a:rPr lang="en-US"/>
              <a:pPr>
                <a:defRPr/>
              </a:pPr>
              <a:t>‹#›</a:t>
            </a:fld>
            <a:endParaRPr lang="en-US"/>
          </a:p>
        </p:txBody>
      </p:sp>
    </p:spTree>
    <p:extLst>
      <p:ext uri="{BB962C8B-B14F-4D97-AF65-F5344CB8AC3E}">
        <p14:creationId xmlns:p14="http://schemas.microsoft.com/office/powerpoint/2010/main" val="346522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C0487C6-F84C-6049-BFD9-26EFDE59CB5E}" type="slidenum">
              <a:rPr lang="en-US"/>
              <a:pPr>
                <a:defRPr/>
              </a:pPr>
              <a:t>‹#›</a:t>
            </a:fld>
            <a:endParaRPr lang="en-US"/>
          </a:p>
        </p:txBody>
      </p:sp>
    </p:spTree>
    <p:extLst>
      <p:ext uri="{BB962C8B-B14F-4D97-AF65-F5344CB8AC3E}">
        <p14:creationId xmlns:p14="http://schemas.microsoft.com/office/powerpoint/2010/main" val="401673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FE1E8DEB-26BB-0548-A8ED-F4FD187980CE}" type="slidenum">
              <a:rPr lang="en-US"/>
              <a:pPr>
                <a:defRPr/>
              </a:pPr>
              <a:t>‹#›</a:t>
            </a:fld>
            <a:endParaRPr lang="en-US"/>
          </a:p>
        </p:txBody>
      </p:sp>
    </p:spTree>
    <p:extLst>
      <p:ext uri="{BB962C8B-B14F-4D97-AF65-F5344CB8AC3E}">
        <p14:creationId xmlns:p14="http://schemas.microsoft.com/office/powerpoint/2010/main" val="3168044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D2A25174-DE74-8E45-A7D8-1FE6A00F5C06}" type="slidenum">
              <a:rPr lang="en-US"/>
              <a:pPr>
                <a:defRPr/>
              </a:pPr>
              <a:t>‹#›</a:t>
            </a:fld>
            <a:endParaRPr lang="en-US"/>
          </a:p>
        </p:txBody>
      </p:sp>
    </p:spTree>
    <p:extLst>
      <p:ext uri="{BB962C8B-B14F-4D97-AF65-F5344CB8AC3E}">
        <p14:creationId xmlns:p14="http://schemas.microsoft.com/office/powerpoint/2010/main" val="2863329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26" name="Freeform 29"/>
          <p:cNvSpPr>
            <a:spLocks/>
          </p:cNvSpPr>
          <p:nvPr userDrawn="1"/>
        </p:nvSpPr>
        <p:spPr bwMode="auto">
          <a:xfrm>
            <a:off x="304800" y="152400"/>
            <a:ext cx="8534400" cy="6477000"/>
          </a:xfrm>
          <a:custGeom>
            <a:avLst/>
            <a:gdLst>
              <a:gd name="T0" fmla="*/ 1728 w 5376"/>
              <a:gd name="T1" fmla="*/ 192 h 4080"/>
              <a:gd name="T2" fmla="*/ 336 w 5376"/>
              <a:gd name="T3" fmla="*/ 576 h 4080"/>
              <a:gd name="T4" fmla="*/ 96 w 5376"/>
              <a:gd name="T5" fmla="*/ 1584 h 4080"/>
              <a:gd name="T6" fmla="*/ 0 w 5376"/>
              <a:gd name="T7" fmla="*/ 2736 h 4080"/>
              <a:gd name="T8" fmla="*/ 624 w 5376"/>
              <a:gd name="T9" fmla="*/ 3984 h 4080"/>
              <a:gd name="T10" fmla="*/ 3504 w 5376"/>
              <a:gd name="T11" fmla="*/ 4080 h 4080"/>
              <a:gd name="T12" fmla="*/ 5088 w 5376"/>
              <a:gd name="T13" fmla="*/ 3984 h 4080"/>
              <a:gd name="T14" fmla="*/ 5376 w 5376"/>
              <a:gd name="T15" fmla="*/ 3504 h 4080"/>
              <a:gd name="T16" fmla="*/ 5376 w 5376"/>
              <a:gd name="T17" fmla="*/ 2256 h 4080"/>
              <a:gd name="T18" fmla="*/ 5376 w 5376"/>
              <a:gd name="T19" fmla="*/ 768 h 4080"/>
              <a:gd name="T20" fmla="*/ 4848 w 5376"/>
              <a:gd name="T21" fmla="*/ 240 h 4080"/>
              <a:gd name="T22" fmla="*/ 2544 w 5376"/>
              <a:gd name="T23" fmla="*/ 0 h 4080"/>
              <a:gd name="T24" fmla="*/ 1728 w 5376"/>
              <a:gd name="T25" fmla="*/ 192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6" h="4080">
                <a:moveTo>
                  <a:pt x="1728" y="192"/>
                </a:moveTo>
                <a:lnTo>
                  <a:pt x="336" y="576"/>
                </a:lnTo>
                <a:lnTo>
                  <a:pt x="96" y="1584"/>
                </a:lnTo>
                <a:lnTo>
                  <a:pt x="0" y="2736"/>
                </a:lnTo>
                <a:lnTo>
                  <a:pt x="624" y="3984"/>
                </a:lnTo>
                <a:lnTo>
                  <a:pt x="3504" y="4080"/>
                </a:lnTo>
                <a:lnTo>
                  <a:pt x="5088" y="3984"/>
                </a:lnTo>
                <a:lnTo>
                  <a:pt x="5376" y="3504"/>
                </a:lnTo>
                <a:lnTo>
                  <a:pt x="5376" y="2256"/>
                </a:lnTo>
                <a:lnTo>
                  <a:pt x="5376" y="768"/>
                </a:lnTo>
                <a:lnTo>
                  <a:pt x="4848" y="240"/>
                </a:lnTo>
                <a:lnTo>
                  <a:pt x="2544" y="0"/>
                </a:lnTo>
                <a:lnTo>
                  <a:pt x="1728" y="192"/>
                </a:lnTo>
                <a:close/>
              </a:path>
            </a:pathLst>
          </a:custGeom>
          <a:gradFill rotWithShape="1">
            <a:gsLst>
              <a:gs pos="0">
                <a:schemeClr val="bg1"/>
              </a:gs>
              <a:gs pos="100000">
                <a:srgbClr val="DADCF2"/>
              </a:gs>
            </a:gsLst>
            <a:path path="rect">
              <a:fillToRect l="50000" t="50000" r="50000" b="50000"/>
            </a:path>
          </a:gra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pPr>
              <a:defRPr/>
            </a:pPr>
            <a:endParaRPr lang="en-US">
              <a:cs typeface="+mn-cs"/>
            </a:endParaRPr>
          </a:p>
        </p:txBody>
      </p:sp>
      <p:sp>
        <p:nvSpPr>
          <p:cNvPr id="166936"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smtClean="0"/>
              <a:t>Click to edit Master title style</a:t>
            </a:r>
          </a:p>
        </p:txBody>
      </p:sp>
      <p:sp>
        <p:nvSpPr>
          <p:cNvPr id="16693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27"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8" name="Rectangle 27"/>
          <p:cNvSpPr>
            <a:spLocks noGrp="1" noChangeArrowheads="1"/>
          </p:cNvSpPr>
          <p:nvPr>
            <p:ph type="ftr" sz="quarter" idx="11"/>
          </p:nvPr>
        </p:nvSpPr>
        <p:spPr/>
        <p:txBody>
          <a:bodyPr/>
          <a:lstStyle>
            <a:lvl1pPr>
              <a:defRPr smtClean="0"/>
            </a:lvl1pPr>
          </a:lstStyle>
          <a:p>
            <a:pPr>
              <a:defRPr/>
            </a:pPr>
            <a:endParaRPr lang="en-US"/>
          </a:p>
        </p:txBody>
      </p:sp>
      <p:sp>
        <p:nvSpPr>
          <p:cNvPr id="29" name="Rectangle 28"/>
          <p:cNvSpPr>
            <a:spLocks noGrp="1" noChangeArrowheads="1"/>
          </p:cNvSpPr>
          <p:nvPr>
            <p:ph type="sldNum" sz="quarter" idx="12"/>
          </p:nvPr>
        </p:nvSpPr>
        <p:spPr/>
        <p:txBody>
          <a:bodyPr/>
          <a:lstStyle>
            <a:lvl1pPr>
              <a:defRPr smtClean="0"/>
            </a:lvl1pPr>
          </a:lstStyle>
          <a:p>
            <a:pPr>
              <a:defRPr/>
            </a:pPr>
            <a:fld id="{A627CE5B-E524-0B40-8B13-29DA5B5CB1F1}" type="slidenum">
              <a:rPr lang="en-US"/>
              <a:pPr>
                <a:defRPr/>
              </a:pPr>
              <a:t>‹#›</a:t>
            </a:fld>
            <a:endParaRPr lang="en-US"/>
          </a:p>
        </p:txBody>
      </p:sp>
    </p:spTree>
    <p:extLst>
      <p:ext uri="{BB962C8B-B14F-4D97-AF65-F5344CB8AC3E}">
        <p14:creationId xmlns:p14="http://schemas.microsoft.com/office/powerpoint/2010/main" val="157365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C99E510-DDF9-384D-B2C2-29B82F2CB6F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3302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8B0B1F9-0BE4-1649-AA34-BA93E270CE3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5962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FD73A39-3FE5-8B45-9333-701A89142456}"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9726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B2794EDF-566A-FD42-9F8C-E684AEB6FE8C}"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634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934477-6BAC-B542-88D3-B9AF39E488E4}" type="slidenum">
              <a:rPr lang="en-US"/>
              <a:pPr>
                <a:defRPr/>
              </a:pPr>
              <a:t>‹#›</a:t>
            </a:fld>
            <a:endParaRPr lang="en-US"/>
          </a:p>
        </p:txBody>
      </p:sp>
    </p:spTree>
    <p:extLst>
      <p:ext uri="{BB962C8B-B14F-4D97-AF65-F5344CB8AC3E}">
        <p14:creationId xmlns:p14="http://schemas.microsoft.com/office/powerpoint/2010/main" val="372457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A94AA17D-CCD1-8B4D-8BD9-CF7F3F5ABBFB}"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977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08C39560-1A66-2145-9509-6D797C476051}"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517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55D4FA5-952B-B049-89B5-CDF3B066E49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039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EEA4C91-6223-0842-8AAF-80879E3D1F91}"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23362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DB50228B-E3F2-AE45-8C39-C37EFE803ED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616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368FF18-0599-974A-A05C-99BE5168BD02}"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770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F5945F-FF99-5947-8F59-D0F78E0D9B20}" type="slidenum">
              <a:rPr lang="en-US"/>
              <a:pPr>
                <a:defRPr/>
              </a:pPr>
              <a:t>‹#›</a:t>
            </a:fld>
            <a:endParaRPr lang="en-US"/>
          </a:p>
        </p:txBody>
      </p:sp>
    </p:spTree>
    <p:extLst>
      <p:ext uri="{BB962C8B-B14F-4D97-AF65-F5344CB8AC3E}">
        <p14:creationId xmlns:p14="http://schemas.microsoft.com/office/powerpoint/2010/main" val="100189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5D345E-D387-A64D-BCD6-D6792B6B702D}" type="slidenum">
              <a:rPr lang="en-US"/>
              <a:pPr>
                <a:defRPr/>
              </a:pPr>
              <a:t>‹#›</a:t>
            </a:fld>
            <a:endParaRPr lang="en-US"/>
          </a:p>
        </p:txBody>
      </p:sp>
    </p:spTree>
    <p:extLst>
      <p:ext uri="{BB962C8B-B14F-4D97-AF65-F5344CB8AC3E}">
        <p14:creationId xmlns:p14="http://schemas.microsoft.com/office/powerpoint/2010/main" val="280503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2707AA-BEF7-6C48-8100-B159A29E04AA}" type="slidenum">
              <a:rPr lang="en-US"/>
              <a:pPr>
                <a:defRPr/>
              </a:pPr>
              <a:t>‹#›</a:t>
            </a:fld>
            <a:endParaRPr lang="en-US"/>
          </a:p>
        </p:txBody>
      </p:sp>
    </p:spTree>
    <p:extLst>
      <p:ext uri="{BB962C8B-B14F-4D97-AF65-F5344CB8AC3E}">
        <p14:creationId xmlns:p14="http://schemas.microsoft.com/office/powerpoint/2010/main" val="339670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F42EAE-C7FF-FC48-BD9B-BCFFB73D32E0}" type="slidenum">
              <a:rPr lang="en-US"/>
              <a:pPr>
                <a:defRPr/>
              </a:pPr>
              <a:t>‹#›</a:t>
            </a:fld>
            <a:endParaRPr lang="en-US"/>
          </a:p>
        </p:txBody>
      </p:sp>
    </p:spTree>
    <p:extLst>
      <p:ext uri="{BB962C8B-B14F-4D97-AF65-F5344CB8AC3E}">
        <p14:creationId xmlns:p14="http://schemas.microsoft.com/office/powerpoint/2010/main" val="144335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8A6CCF-D02E-B64C-9C83-FD5B150B8AB3}" type="slidenum">
              <a:rPr lang="en-US"/>
              <a:pPr>
                <a:defRPr/>
              </a:pPr>
              <a:t>‹#›</a:t>
            </a:fld>
            <a:endParaRPr lang="en-US"/>
          </a:p>
        </p:txBody>
      </p:sp>
    </p:spTree>
    <p:extLst>
      <p:ext uri="{BB962C8B-B14F-4D97-AF65-F5344CB8AC3E}">
        <p14:creationId xmlns:p14="http://schemas.microsoft.com/office/powerpoint/2010/main" val="172956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77E4AC-1396-3145-91F2-025B3DF654F7}" type="slidenum">
              <a:rPr lang="en-US"/>
              <a:pPr>
                <a:defRPr/>
              </a:pPr>
              <a:t>‹#›</a:t>
            </a:fld>
            <a:endParaRPr lang="en-US"/>
          </a:p>
        </p:txBody>
      </p:sp>
    </p:spTree>
    <p:extLst>
      <p:ext uri="{BB962C8B-B14F-4D97-AF65-F5344CB8AC3E}">
        <p14:creationId xmlns:p14="http://schemas.microsoft.com/office/powerpoint/2010/main" val="559011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DCF2"/>
        </a:solidFill>
        <a:effectLst/>
      </p:bgPr>
    </p:bg>
    <p:spTree>
      <p:nvGrpSpPr>
        <p:cNvPr id="1" name=""/>
        <p:cNvGrpSpPr/>
        <p:nvPr/>
      </p:nvGrpSpPr>
      <p:grpSpPr>
        <a:xfrm>
          <a:off x="0" y="0"/>
          <a:ext cx="0" cy="0"/>
          <a:chOff x="0" y="0"/>
          <a:chExt cx="0" cy="0"/>
        </a:xfrm>
      </p:grpSpPr>
      <p:sp>
        <p:nvSpPr>
          <p:cNvPr id="62471" name="Freeform 7"/>
          <p:cNvSpPr>
            <a:spLocks/>
          </p:cNvSpPr>
          <p:nvPr userDrawn="1"/>
        </p:nvSpPr>
        <p:spPr bwMode="auto">
          <a:xfrm>
            <a:off x="304800" y="152400"/>
            <a:ext cx="8534400" cy="6477000"/>
          </a:xfrm>
          <a:custGeom>
            <a:avLst/>
            <a:gdLst>
              <a:gd name="T0" fmla="*/ 1728 w 5376"/>
              <a:gd name="T1" fmla="*/ 192 h 4080"/>
              <a:gd name="T2" fmla="*/ 336 w 5376"/>
              <a:gd name="T3" fmla="*/ 576 h 4080"/>
              <a:gd name="T4" fmla="*/ 96 w 5376"/>
              <a:gd name="T5" fmla="*/ 1584 h 4080"/>
              <a:gd name="T6" fmla="*/ 0 w 5376"/>
              <a:gd name="T7" fmla="*/ 2736 h 4080"/>
              <a:gd name="T8" fmla="*/ 624 w 5376"/>
              <a:gd name="T9" fmla="*/ 3984 h 4080"/>
              <a:gd name="T10" fmla="*/ 3504 w 5376"/>
              <a:gd name="T11" fmla="*/ 4080 h 4080"/>
              <a:gd name="T12" fmla="*/ 5088 w 5376"/>
              <a:gd name="T13" fmla="*/ 3984 h 4080"/>
              <a:gd name="T14" fmla="*/ 5376 w 5376"/>
              <a:gd name="T15" fmla="*/ 3504 h 4080"/>
              <a:gd name="T16" fmla="*/ 5376 w 5376"/>
              <a:gd name="T17" fmla="*/ 2256 h 4080"/>
              <a:gd name="T18" fmla="*/ 5376 w 5376"/>
              <a:gd name="T19" fmla="*/ 768 h 4080"/>
              <a:gd name="T20" fmla="*/ 4848 w 5376"/>
              <a:gd name="T21" fmla="*/ 240 h 4080"/>
              <a:gd name="T22" fmla="*/ 2544 w 5376"/>
              <a:gd name="T23" fmla="*/ 0 h 4080"/>
              <a:gd name="T24" fmla="*/ 1728 w 5376"/>
              <a:gd name="T25" fmla="*/ 192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6" h="4080">
                <a:moveTo>
                  <a:pt x="1728" y="192"/>
                </a:moveTo>
                <a:lnTo>
                  <a:pt x="336" y="576"/>
                </a:lnTo>
                <a:lnTo>
                  <a:pt x="96" y="1584"/>
                </a:lnTo>
                <a:lnTo>
                  <a:pt x="0" y="2736"/>
                </a:lnTo>
                <a:lnTo>
                  <a:pt x="624" y="3984"/>
                </a:lnTo>
                <a:lnTo>
                  <a:pt x="3504" y="4080"/>
                </a:lnTo>
                <a:lnTo>
                  <a:pt x="5088" y="3984"/>
                </a:lnTo>
                <a:lnTo>
                  <a:pt x="5376" y="3504"/>
                </a:lnTo>
                <a:lnTo>
                  <a:pt x="5376" y="2256"/>
                </a:lnTo>
                <a:lnTo>
                  <a:pt x="5376" y="768"/>
                </a:lnTo>
                <a:lnTo>
                  <a:pt x="4848" y="240"/>
                </a:lnTo>
                <a:lnTo>
                  <a:pt x="2544" y="0"/>
                </a:lnTo>
                <a:lnTo>
                  <a:pt x="1728" y="192"/>
                </a:lnTo>
                <a:close/>
              </a:path>
            </a:pathLst>
          </a:custGeom>
          <a:gradFill rotWithShape="1">
            <a:gsLst>
              <a:gs pos="0">
                <a:schemeClr val="bg1"/>
              </a:gs>
              <a:gs pos="100000">
                <a:srgbClr val="DADCF2"/>
              </a:gs>
            </a:gsLst>
            <a:path path="rect">
              <a:fillToRect l="50000" t="50000" r="50000" b="50000"/>
            </a:path>
          </a:gra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pPr>
              <a:defRPr/>
            </a:pPr>
            <a:endParaRPr lang="en-US">
              <a:cs typeface="+mn-cs"/>
            </a:endParaRPr>
          </a:p>
        </p:txBody>
      </p:sp>
      <p:sp>
        <p:nvSpPr>
          <p:cNvPr id="62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2AAAF852-50A6-D242-B177-1B1CEE1579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ctr" rtl="0" eaLnBrk="0" fontAlgn="base" hangingPunct="0">
        <a:spcBef>
          <a:spcPct val="0"/>
        </a:spcBef>
        <a:spcAft>
          <a:spcPct val="0"/>
        </a:spcAft>
        <a:defRPr sz="4400">
          <a:solidFill>
            <a:srgbClr val="575305"/>
          </a:solidFill>
          <a:latin typeface="+mj-lt"/>
          <a:ea typeface="+mj-ea"/>
          <a:cs typeface="ＭＳ Ｐゴシック" charset="0"/>
        </a:defRPr>
      </a:lvl1pPr>
      <a:lvl2pPr algn="ctr" rtl="0" eaLnBrk="0" fontAlgn="base" hangingPunct="0">
        <a:spcBef>
          <a:spcPct val="0"/>
        </a:spcBef>
        <a:spcAft>
          <a:spcPct val="0"/>
        </a:spcAft>
        <a:defRPr sz="4400">
          <a:solidFill>
            <a:srgbClr val="575305"/>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575305"/>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575305"/>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575305"/>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575305"/>
          </a:solidFill>
          <a:latin typeface="Arial" charset="0"/>
          <a:ea typeface="ＭＳ Ｐゴシック" charset="0"/>
        </a:defRPr>
      </a:lvl6pPr>
      <a:lvl7pPr marL="914400" algn="ctr" rtl="0" fontAlgn="base">
        <a:spcBef>
          <a:spcPct val="0"/>
        </a:spcBef>
        <a:spcAft>
          <a:spcPct val="0"/>
        </a:spcAft>
        <a:defRPr sz="4400">
          <a:solidFill>
            <a:srgbClr val="575305"/>
          </a:solidFill>
          <a:latin typeface="Arial" charset="0"/>
          <a:ea typeface="ＭＳ Ｐゴシック" charset="0"/>
        </a:defRPr>
      </a:lvl7pPr>
      <a:lvl8pPr marL="1371600" algn="ctr" rtl="0" fontAlgn="base">
        <a:spcBef>
          <a:spcPct val="0"/>
        </a:spcBef>
        <a:spcAft>
          <a:spcPct val="0"/>
        </a:spcAft>
        <a:defRPr sz="4400">
          <a:solidFill>
            <a:srgbClr val="575305"/>
          </a:solidFill>
          <a:latin typeface="Arial" charset="0"/>
          <a:ea typeface="ＭＳ Ｐゴシック" charset="0"/>
        </a:defRPr>
      </a:lvl8pPr>
      <a:lvl9pPr marL="1828800" algn="ctr" rtl="0" fontAlgn="base">
        <a:spcBef>
          <a:spcPct val="0"/>
        </a:spcBef>
        <a:spcAft>
          <a:spcPct val="0"/>
        </a:spcAft>
        <a:defRPr sz="4400">
          <a:solidFill>
            <a:srgbClr val="575305"/>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575305"/>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575305"/>
          </a:solidFill>
          <a:latin typeface="+mn-lt"/>
          <a:ea typeface="+mn-ea"/>
        </a:defRPr>
      </a:lvl2pPr>
      <a:lvl3pPr marL="1143000" indent="-228600" algn="l" rtl="0" eaLnBrk="0" fontAlgn="base" hangingPunct="0">
        <a:spcBef>
          <a:spcPct val="20000"/>
        </a:spcBef>
        <a:spcAft>
          <a:spcPct val="0"/>
        </a:spcAft>
        <a:buChar char="•"/>
        <a:defRPr sz="2400">
          <a:solidFill>
            <a:srgbClr val="575305"/>
          </a:solidFill>
          <a:latin typeface="+mn-lt"/>
          <a:ea typeface="+mn-ea"/>
        </a:defRPr>
      </a:lvl3pPr>
      <a:lvl4pPr marL="1600200" indent="-228600" algn="l" rtl="0" eaLnBrk="0" fontAlgn="base" hangingPunct="0">
        <a:spcBef>
          <a:spcPct val="20000"/>
        </a:spcBef>
        <a:spcAft>
          <a:spcPct val="0"/>
        </a:spcAft>
        <a:buChar char="–"/>
        <a:defRPr sz="2000">
          <a:solidFill>
            <a:srgbClr val="575305"/>
          </a:solidFill>
          <a:latin typeface="+mn-lt"/>
          <a:ea typeface="+mn-ea"/>
        </a:defRPr>
      </a:lvl4pPr>
      <a:lvl5pPr marL="2057400" indent="-228600" algn="l" rtl="0" eaLnBrk="0" fontAlgn="base" hangingPunct="0">
        <a:spcBef>
          <a:spcPct val="20000"/>
        </a:spcBef>
        <a:spcAft>
          <a:spcPct val="0"/>
        </a:spcAft>
        <a:buChar char="»"/>
        <a:defRPr sz="2000">
          <a:solidFill>
            <a:srgbClr val="575305"/>
          </a:solidFill>
          <a:latin typeface="+mn-lt"/>
          <a:ea typeface="+mn-ea"/>
        </a:defRPr>
      </a:lvl5pPr>
      <a:lvl6pPr marL="2514600" indent="-228600" algn="l" rtl="0" fontAlgn="base">
        <a:spcBef>
          <a:spcPct val="20000"/>
        </a:spcBef>
        <a:spcAft>
          <a:spcPct val="0"/>
        </a:spcAft>
        <a:buChar char="»"/>
        <a:defRPr sz="2000">
          <a:solidFill>
            <a:srgbClr val="575305"/>
          </a:solidFill>
          <a:latin typeface="+mn-lt"/>
          <a:ea typeface="+mn-ea"/>
        </a:defRPr>
      </a:lvl6pPr>
      <a:lvl7pPr marL="2971800" indent="-228600" algn="l" rtl="0" fontAlgn="base">
        <a:spcBef>
          <a:spcPct val="20000"/>
        </a:spcBef>
        <a:spcAft>
          <a:spcPct val="0"/>
        </a:spcAft>
        <a:buChar char="»"/>
        <a:defRPr sz="2000">
          <a:solidFill>
            <a:srgbClr val="575305"/>
          </a:solidFill>
          <a:latin typeface="+mn-lt"/>
          <a:ea typeface="+mn-ea"/>
        </a:defRPr>
      </a:lvl7pPr>
      <a:lvl8pPr marL="3429000" indent="-228600" algn="l" rtl="0" fontAlgn="base">
        <a:spcBef>
          <a:spcPct val="20000"/>
        </a:spcBef>
        <a:spcAft>
          <a:spcPct val="0"/>
        </a:spcAft>
        <a:buChar char="»"/>
        <a:defRPr sz="2000">
          <a:solidFill>
            <a:srgbClr val="575305"/>
          </a:solidFill>
          <a:latin typeface="+mn-lt"/>
          <a:ea typeface="+mn-ea"/>
        </a:defRPr>
      </a:lvl8pPr>
      <a:lvl9pPr marL="3886200" indent="-228600" algn="l" rtl="0" fontAlgn="base">
        <a:spcBef>
          <a:spcPct val="20000"/>
        </a:spcBef>
        <a:spcAft>
          <a:spcPct val="0"/>
        </a:spcAft>
        <a:buChar char="»"/>
        <a:defRPr sz="2000">
          <a:solidFill>
            <a:srgbClr val="575305"/>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303963" y="0"/>
            <a:ext cx="2840037" cy="3254375"/>
            <a:chOff x="3115" y="0"/>
            <a:chExt cx="2170" cy="2486"/>
          </a:xfrm>
        </p:grpSpPr>
        <p:grpSp>
          <p:nvGrpSpPr>
            <p:cNvPr id="2056" name="Group 3"/>
            <p:cNvGrpSpPr>
              <a:grpSpLocks/>
            </p:cNvGrpSpPr>
            <p:nvPr/>
          </p:nvGrpSpPr>
          <p:grpSpPr bwMode="auto">
            <a:xfrm>
              <a:off x="4080" y="1910"/>
              <a:ext cx="768" cy="576"/>
              <a:chOff x="0" y="0"/>
              <a:chExt cx="768" cy="576"/>
            </a:xfrm>
          </p:grpSpPr>
          <p:sp>
            <p:nvSpPr>
              <p:cNvPr id="112644"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45"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57" name="Group 6"/>
            <p:cNvGrpSpPr>
              <a:grpSpLocks/>
            </p:cNvGrpSpPr>
            <p:nvPr/>
          </p:nvGrpSpPr>
          <p:grpSpPr bwMode="auto">
            <a:xfrm>
              <a:off x="4257" y="1103"/>
              <a:ext cx="768" cy="576"/>
              <a:chOff x="0" y="0"/>
              <a:chExt cx="768" cy="576"/>
            </a:xfrm>
          </p:grpSpPr>
          <p:sp>
            <p:nvSpPr>
              <p:cNvPr id="112647"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48"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58" name="Group 9"/>
            <p:cNvGrpSpPr>
              <a:grpSpLocks/>
            </p:cNvGrpSpPr>
            <p:nvPr/>
          </p:nvGrpSpPr>
          <p:grpSpPr bwMode="auto">
            <a:xfrm>
              <a:off x="3134" y="0"/>
              <a:ext cx="768" cy="576"/>
              <a:chOff x="0" y="0"/>
              <a:chExt cx="768" cy="576"/>
            </a:xfrm>
          </p:grpSpPr>
          <p:sp>
            <p:nvSpPr>
              <p:cNvPr id="11265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1"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59" name="Group 12"/>
            <p:cNvGrpSpPr>
              <a:grpSpLocks/>
            </p:cNvGrpSpPr>
            <p:nvPr/>
          </p:nvGrpSpPr>
          <p:grpSpPr bwMode="auto">
            <a:xfrm>
              <a:off x="3115" y="0"/>
              <a:ext cx="2170" cy="1702"/>
              <a:chOff x="3115" y="0"/>
              <a:chExt cx="2170" cy="1702"/>
            </a:xfrm>
          </p:grpSpPr>
          <p:grpSp>
            <p:nvGrpSpPr>
              <p:cNvPr id="2060" name="Group 13"/>
              <p:cNvGrpSpPr>
                <a:grpSpLocks/>
              </p:cNvGrpSpPr>
              <p:nvPr/>
            </p:nvGrpSpPr>
            <p:grpSpPr bwMode="auto">
              <a:xfrm>
                <a:off x="3640" y="308"/>
                <a:ext cx="1145" cy="844"/>
                <a:chOff x="1265" y="814"/>
                <a:chExt cx="2919" cy="2151"/>
              </a:xfrm>
            </p:grpSpPr>
            <p:sp>
              <p:nvSpPr>
                <p:cNvPr id="112654"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5"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1" name="Group 16"/>
              <p:cNvGrpSpPr>
                <a:grpSpLocks/>
              </p:cNvGrpSpPr>
              <p:nvPr/>
            </p:nvGrpSpPr>
            <p:grpSpPr bwMode="auto">
              <a:xfrm>
                <a:off x="3115" y="0"/>
                <a:ext cx="2145" cy="1702"/>
                <a:chOff x="3115" y="0"/>
                <a:chExt cx="2145" cy="1702"/>
              </a:xfrm>
            </p:grpSpPr>
            <p:grpSp>
              <p:nvGrpSpPr>
                <p:cNvPr id="2084" name="Group 17"/>
                <p:cNvGrpSpPr>
                  <a:grpSpLocks/>
                </p:cNvGrpSpPr>
                <p:nvPr/>
              </p:nvGrpSpPr>
              <p:grpSpPr bwMode="auto">
                <a:xfrm>
                  <a:off x="4505" y="589"/>
                  <a:ext cx="493" cy="912"/>
                  <a:chOff x="3471" y="1530"/>
                  <a:chExt cx="1258" cy="2327"/>
                </a:xfrm>
              </p:grpSpPr>
              <p:sp>
                <p:nvSpPr>
                  <p:cNvPr id="112658" name="Freeform 18"/>
                  <p:cNvSpPr>
                    <a:spLocks/>
                  </p:cNvSpPr>
                  <p:nvPr/>
                </p:nvSpPr>
                <p:spPr bwMode="hidden">
                  <a:xfrm rot="2711884">
                    <a:off x="2767" y="2235"/>
                    <a:ext cx="1720"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9" name="Freeform 19"/>
                  <p:cNvSpPr>
                    <a:spLocks/>
                  </p:cNvSpPr>
                  <p:nvPr/>
                </p:nvSpPr>
                <p:spPr bwMode="hidden">
                  <a:xfrm rot="2711884">
                    <a:off x="4021" y="3148"/>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85" name="Group 20"/>
                <p:cNvGrpSpPr>
                  <a:grpSpLocks/>
                </p:cNvGrpSpPr>
                <p:nvPr/>
              </p:nvGrpSpPr>
              <p:grpSpPr bwMode="auto">
                <a:xfrm>
                  <a:off x="4267" y="781"/>
                  <a:ext cx="966" cy="522"/>
                  <a:chOff x="2864" y="2019"/>
                  <a:chExt cx="2463" cy="1332"/>
                </a:xfrm>
              </p:grpSpPr>
              <p:sp>
                <p:nvSpPr>
                  <p:cNvPr id="112661"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62"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86" name="Group 23"/>
                <p:cNvGrpSpPr>
                  <a:grpSpLocks/>
                </p:cNvGrpSpPr>
                <p:nvPr/>
              </p:nvGrpSpPr>
              <p:grpSpPr bwMode="auto">
                <a:xfrm>
                  <a:off x="4280" y="707"/>
                  <a:ext cx="971" cy="417"/>
                  <a:chOff x="2897" y="1832"/>
                  <a:chExt cx="2477" cy="1064"/>
                </a:xfrm>
              </p:grpSpPr>
              <p:sp>
                <p:nvSpPr>
                  <p:cNvPr id="112664"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65"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87" name="Group 26"/>
                <p:cNvGrpSpPr>
                  <a:grpSpLocks/>
                </p:cNvGrpSpPr>
                <p:nvPr/>
              </p:nvGrpSpPr>
              <p:grpSpPr bwMode="auto">
                <a:xfrm>
                  <a:off x="4291" y="630"/>
                  <a:ext cx="969" cy="364"/>
                  <a:chOff x="2924" y="1636"/>
                  <a:chExt cx="2472" cy="927"/>
                </a:xfrm>
              </p:grpSpPr>
              <p:sp>
                <p:nvSpPr>
                  <p:cNvPr id="112667" name="Freeform 27"/>
                  <p:cNvSpPr>
                    <a:spLocks/>
                  </p:cNvSpPr>
                  <p:nvPr/>
                </p:nvSpPr>
                <p:spPr bwMode="hidden">
                  <a:xfrm rot="1080363">
                    <a:off x="2922" y="1634"/>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68" name="Freeform 28"/>
                  <p:cNvSpPr>
                    <a:spLocks/>
                  </p:cNvSpPr>
                  <p:nvPr/>
                </p:nvSpPr>
                <p:spPr bwMode="hidden">
                  <a:xfrm rot="1080363">
                    <a:off x="4494" y="2036"/>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88" name="Group 29"/>
                <p:cNvGrpSpPr>
                  <a:grpSpLocks/>
                </p:cNvGrpSpPr>
                <p:nvPr/>
              </p:nvGrpSpPr>
              <p:grpSpPr bwMode="auto">
                <a:xfrm>
                  <a:off x="4304" y="543"/>
                  <a:ext cx="918" cy="258"/>
                  <a:chOff x="2958" y="1414"/>
                  <a:chExt cx="2342" cy="657"/>
                </a:xfrm>
              </p:grpSpPr>
              <p:sp>
                <p:nvSpPr>
                  <p:cNvPr id="112670"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71" name="Freeform 31"/>
                  <p:cNvSpPr>
                    <a:spLocks/>
                  </p:cNvSpPr>
                  <p:nvPr/>
                </p:nvSpPr>
                <p:spPr bwMode="hidden">
                  <a:xfrm rot="463793">
                    <a:off x="4470" y="1581"/>
                    <a:ext cx="829"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89" name="Group 32"/>
                <p:cNvGrpSpPr>
                  <a:grpSpLocks/>
                </p:cNvGrpSpPr>
                <p:nvPr/>
              </p:nvGrpSpPr>
              <p:grpSpPr bwMode="auto">
                <a:xfrm>
                  <a:off x="4314" y="487"/>
                  <a:ext cx="843" cy="134"/>
                  <a:chOff x="2983" y="1269"/>
                  <a:chExt cx="2150" cy="343"/>
                </a:xfrm>
              </p:grpSpPr>
              <p:sp>
                <p:nvSpPr>
                  <p:cNvPr id="112673"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74" name="Freeform 34"/>
                  <p:cNvSpPr>
                    <a:spLocks/>
                  </p:cNvSpPr>
                  <p:nvPr/>
                </p:nvSpPr>
                <p:spPr bwMode="hidden">
                  <a:xfrm rot="-84182">
                    <a:off x="4377" y="1267"/>
                    <a:ext cx="755"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90" name="Group 35"/>
                <p:cNvGrpSpPr>
                  <a:grpSpLocks/>
                </p:cNvGrpSpPr>
                <p:nvPr/>
              </p:nvGrpSpPr>
              <p:grpSpPr bwMode="auto">
                <a:xfrm>
                  <a:off x="4296" y="349"/>
                  <a:ext cx="737" cy="167"/>
                  <a:chOff x="2938" y="917"/>
                  <a:chExt cx="1879" cy="427"/>
                </a:xfrm>
              </p:grpSpPr>
              <p:sp>
                <p:nvSpPr>
                  <p:cNvPr id="112676" name="Freeform 36"/>
                  <p:cNvSpPr>
                    <a:spLocks/>
                  </p:cNvSpPr>
                  <p:nvPr/>
                </p:nvSpPr>
                <p:spPr bwMode="hidden">
                  <a:xfrm rot="-802576">
                    <a:off x="2936" y="1128"/>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77" name="Freeform 37"/>
                  <p:cNvSpPr>
                    <a:spLocks/>
                  </p:cNvSpPr>
                  <p:nvPr/>
                </p:nvSpPr>
                <p:spPr bwMode="hidden">
                  <a:xfrm rot="-802576">
                    <a:off x="4154" y="918"/>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91" name="Group 38"/>
                <p:cNvGrpSpPr>
                  <a:grpSpLocks/>
                </p:cNvGrpSpPr>
                <p:nvPr/>
              </p:nvGrpSpPr>
              <p:grpSpPr bwMode="auto">
                <a:xfrm>
                  <a:off x="3394" y="637"/>
                  <a:ext cx="493" cy="912"/>
                  <a:chOff x="637" y="1653"/>
                  <a:chExt cx="1257" cy="2326"/>
                </a:xfrm>
              </p:grpSpPr>
              <p:sp>
                <p:nvSpPr>
                  <p:cNvPr id="112679" name="Freeform 39"/>
                  <p:cNvSpPr>
                    <a:spLocks/>
                  </p:cNvSpPr>
                  <p:nvPr/>
                </p:nvSpPr>
                <p:spPr bwMode="hidden">
                  <a:xfrm rot="18888116" flipH="1">
                    <a:off x="875" y="2357"/>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80"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92" name="Group 41"/>
                <p:cNvGrpSpPr>
                  <a:grpSpLocks/>
                </p:cNvGrpSpPr>
                <p:nvPr/>
              </p:nvGrpSpPr>
              <p:grpSpPr bwMode="auto">
                <a:xfrm>
                  <a:off x="3142" y="850"/>
                  <a:ext cx="966" cy="522"/>
                  <a:chOff x="-5" y="2196"/>
                  <a:chExt cx="2463" cy="1332"/>
                </a:xfrm>
              </p:grpSpPr>
              <p:sp>
                <p:nvSpPr>
                  <p:cNvPr id="112682" name="Freeform 42"/>
                  <p:cNvSpPr>
                    <a:spLocks/>
                  </p:cNvSpPr>
                  <p:nvPr/>
                </p:nvSpPr>
                <p:spPr bwMode="hidden">
                  <a:xfrm rot="19495919" flipH="1">
                    <a:off x="644" y="2196"/>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83" name="Freeform 43"/>
                  <p:cNvSpPr>
                    <a:spLocks/>
                  </p:cNvSpPr>
                  <p:nvPr/>
                </p:nvSpPr>
                <p:spPr bwMode="hidden">
                  <a:xfrm rot="19495919" flipH="1">
                    <a:off x="-6" y="2982"/>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93" name="Group 44"/>
                <p:cNvGrpSpPr>
                  <a:grpSpLocks/>
                </p:cNvGrpSpPr>
                <p:nvPr/>
              </p:nvGrpSpPr>
              <p:grpSpPr bwMode="auto">
                <a:xfrm>
                  <a:off x="3124" y="777"/>
                  <a:ext cx="971" cy="417"/>
                  <a:chOff x="-52" y="2009"/>
                  <a:chExt cx="2477" cy="1064"/>
                </a:xfrm>
              </p:grpSpPr>
              <p:sp>
                <p:nvSpPr>
                  <p:cNvPr id="112685"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86" name="Freeform 46"/>
                  <p:cNvSpPr>
                    <a:spLocks/>
                  </p:cNvSpPr>
                  <p:nvPr/>
                </p:nvSpPr>
                <p:spPr bwMode="hidden">
                  <a:xfrm rot="20017085" flipH="1">
                    <a:off x="-53" y="2598"/>
                    <a:ext cx="931"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94" name="Group 47"/>
                <p:cNvGrpSpPr>
                  <a:grpSpLocks/>
                </p:cNvGrpSpPr>
                <p:nvPr/>
              </p:nvGrpSpPr>
              <p:grpSpPr bwMode="auto">
                <a:xfrm>
                  <a:off x="3115" y="700"/>
                  <a:ext cx="969" cy="363"/>
                  <a:chOff x="-74" y="1813"/>
                  <a:chExt cx="2472" cy="927"/>
                </a:xfrm>
              </p:grpSpPr>
              <p:sp>
                <p:nvSpPr>
                  <p:cNvPr id="112688" name="Freeform 48"/>
                  <p:cNvSpPr>
                    <a:spLocks/>
                  </p:cNvSpPr>
                  <p:nvPr/>
                </p:nvSpPr>
                <p:spPr bwMode="hidden">
                  <a:xfrm rot="20519637" flipH="1">
                    <a:off x="721" y="1812"/>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89" name="Freeform 49"/>
                  <p:cNvSpPr>
                    <a:spLocks/>
                  </p:cNvSpPr>
                  <p:nvPr/>
                </p:nvSpPr>
                <p:spPr bwMode="hidden">
                  <a:xfrm rot="20519637" flipH="1">
                    <a:off x="-74" y="2212"/>
                    <a:ext cx="900"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95" name="Group 50"/>
                <p:cNvGrpSpPr>
                  <a:grpSpLocks/>
                </p:cNvGrpSpPr>
                <p:nvPr/>
              </p:nvGrpSpPr>
              <p:grpSpPr bwMode="auto">
                <a:xfrm>
                  <a:off x="3153" y="613"/>
                  <a:ext cx="918" cy="257"/>
                  <a:chOff x="22" y="1591"/>
                  <a:chExt cx="2342" cy="657"/>
                </a:xfrm>
              </p:grpSpPr>
              <p:sp>
                <p:nvSpPr>
                  <p:cNvPr id="112691" name="Freeform 51"/>
                  <p:cNvSpPr>
                    <a:spLocks/>
                  </p:cNvSpPr>
                  <p:nvPr/>
                </p:nvSpPr>
                <p:spPr bwMode="hidden">
                  <a:xfrm rot="21136207" flipH="1">
                    <a:off x="819" y="1589"/>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92"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96" name="Group 53"/>
                <p:cNvGrpSpPr>
                  <a:grpSpLocks/>
                </p:cNvGrpSpPr>
                <p:nvPr/>
              </p:nvGrpSpPr>
              <p:grpSpPr bwMode="auto">
                <a:xfrm>
                  <a:off x="3218" y="556"/>
                  <a:ext cx="843" cy="134"/>
                  <a:chOff x="189" y="1446"/>
                  <a:chExt cx="2150" cy="343"/>
                </a:xfrm>
              </p:grpSpPr>
              <p:sp>
                <p:nvSpPr>
                  <p:cNvPr id="112694"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95" name="Freeform 55"/>
                  <p:cNvSpPr>
                    <a:spLocks/>
                  </p:cNvSpPr>
                  <p:nvPr/>
                </p:nvSpPr>
                <p:spPr bwMode="hidden">
                  <a:xfrm rot="84182" flipH="1">
                    <a:off x="189" y="1444"/>
                    <a:ext cx="755"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097" name="Group 56"/>
                <p:cNvGrpSpPr>
                  <a:grpSpLocks/>
                </p:cNvGrpSpPr>
                <p:nvPr/>
              </p:nvGrpSpPr>
              <p:grpSpPr bwMode="auto">
                <a:xfrm>
                  <a:off x="3342" y="418"/>
                  <a:ext cx="737" cy="167"/>
                  <a:chOff x="505" y="1094"/>
                  <a:chExt cx="1879" cy="427"/>
                </a:xfrm>
              </p:grpSpPr>
              <p:sp>
                <p:nvSpPr>
                  <p:cNvPr id="112697"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698"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98" name="Group 59"/>
                <p:cNvGrpSpPr>
                  <a:grpSpLocks/>
                </p:cNvGrpSpPr>
                <p:nvPr/>
              </p:nvGrpSpPr>
              <p:grpSpPr bwMode="auto">
                <a:xfrm>
                  <a:off x="3386" y="341"/>
                  <a:ext cx="725" cy="218"/>
                  <a:chOff x="616" y="899"/>
                  <a:chExt cx="1850" cy="554"/>
                </a:xfrm>
              </p:grpSpPr>
              <p:sp>
                <p:nvSpPr>
                  <p:cNvPr id="112700"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01"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99" name="Group 62"/>
                <p:cNvGrpSpPr>
                  <a:grpSpLocks/>
                </p:cNvGrpSpPr>
                <p:nvPr/>
              </p:nvGrpSpPr>
              <p:grpSpPr bwMode="auto">
                <a:xfrm>
                  <a:off x="3472" y="231"/>
                  <a:ext cx="693" cy="291"/>
                  <a:chOff x="3472" y="231"/>
                  <a:chExt cx="693" cy="291"/>
                </a:xfrm>
              </p:grpSpPr>
              <p:sp>
                <p:nvSpPr>
                  <p:cNvPr id="112703" name="Freeform 63"/>
                  <p:cNvSpPr>
                    <a:spLocks/>
                  </p:cNvSpPr>
                  <p:nvPr/>
                </p:nvSpPr>
                <p:spPr bwMode="hidden">
                  <a:xfrm rot="2028410" flipH="1">
                    <a:off x="3680"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04" name="Freeform 64"/>
                  <p:cNvSpPr>
                    <a:spLocks/>
                  </p:cNvSpPr>
                  <p:nvPr/>
                </p:nvSpPr>
                <p:spPr bwMode="hidden">
                  <a:xfrm rot="2028410" flipH="1">
                    <a:off x="3472" y="230"/>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0" name="Group 65"/>
                <p:cNvGrpSpPr>
                  <a:grpSpLocks/>
                </p:cNvGrpSpPr>
                <p:nvPr/>
              </p:nvGrpSpPr>
              <p:grpSpPr bwMode="auto">
                <a:xfrm>
                  <a:off x="3554" y="118"/>
                  <a:ext cx="664" cy="349"/>
                  <a:chOff x="3554" y="118"/>
                  <a:chExt cx="664" cy="349"/>
                </a:xfrm>
              </p:grpSpPr>
              <p:sp>
                <p:nvSpPr>
                  <p:cNvPr id="112706"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07"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1" name="Group 68"/>
                <p:cNvGrpSpPr>
                  <a:grpSpLocks/>
                </p:cNvGrpSpPr>
                <p:nvPr/>
              </p:nvGrpSpPr>
              <p:grpSpPr bwMode="auto">
                <a:xfrm>
                  <a:off x="3784" y="30"/>
                  <a:ext cx="305" cy="593"/>
                  <a:chOff x="1633" y="104"/>
                  <a:chExt cx="778" cy="1512"/>
                </a:xfrm>
              </p:grpSpPr>
              <p:sp>
                <p:nvSpPr>
                  <p:cNvPr id="112709"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10"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2" name="Group 71"/>
                <p:cNvGrpSpPr>
                  <a:grpSpLocks/>
                </p:cNvGrpSpPr>
                <p:nvPr/>
              </p:nvGrpSpPr>
              <p:grpSpPr bwMode="auto">
                <a:xfrm>
                  <a:off x="3903" y="0"/>
                  <a:ext cx="248" cy="601"/>
                  <a:chOff x="1935" y="28"/>
                  <a:chExt cx="634" cy="1534"/>
                </a:xfrm>
              </p:grpSpPr>
              <p:sp>
                <p:nvSpPr>
                  <p:cNvPr id="112712" name="Freeform 72"/>
                  <p:cNvSpPr>
                    <a:spLocks/>
                  </p:cNvSpPr>
                  <p:nvPr/>
                </p:nvSpPr>
                <p:spPr bwMode="hidden">
                  <a:xfrm rot="4126480" flipH="1">
                    <a:off x="1932" y="924"/>
                    <a:ext cx="1059"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13"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3" name="Group 74"/>
                <p:cNvGrpSpPr>
                  <a:grpSpLocks/>
                </p:cNvGrpSpPr>
                <p:nvPr/>
              </p:nvGrpSpPr>
              <p:grpSpPr bwMode="auto">
                <a:xfrm>
                  <a:off x="4251" y="252"/>
                  <a:ext cx="723" cy="222"/>
                  <a:chOff x="2822" y="672"/>
                  <a:chExt cx="1845" cy="566"/>
                </a:xfrm>
              </p:grpSpPr>
              <p:sp>
                <p:nvSpPr>
                  <p:cNvPr id="112715" name="Freeform 75"/>
                  <p:cNvSpPr>
                    <a:spLocks/>
                  </p:cNvSpPr>
                  <p:nvPr/>
                </p:nvSpPr>
                <p:spPr bwMode="hidden">
                  <a:xfrm rot="-1325434">
                    <a:off x="2820"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16" name="Freeform 76"/>
                  <p:cNvSpPr>
                    <a:spLocks/>
                  </p:cNvSpPr>
                  <p:nvPr/>
                </p:nvSpPr>
                <p:spPr bwMode="hidden">
                  <a:xfrm rot="-1325434">
                    <a:off x="4003" y="673"/>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4" name="Group 77"/>
                <p:cNvGrpSpPr>
                  <a:grpSpLocks/>
                </p:cNvGrpSpPr>
                <p:nvPr/>
              </p:nvGrpSpPr>
              <p:grpSpPr bwMode="auto">
                <a:xfrm>
                  <a:off x="4196" y="163"/>
                  <a:ext cx="699" cy="282"/>
                  <a:chOff x="2683" y="445"/>
                  <a:chExt cx="1781" cy="717"/>
                </a:xfrm>
              </p:grpSpPr>
              <p:sp>
                <p:nvSpPr>
                  <p:cNvPr id="112718" name="Freeform 78"/>
                  <p:cNvSpPr>
                    <a:spLocks/>
                  </p:cNvSpPr>
                  <p:nvPr/>
                </p:nvSpPr>
                <p:spPr bwMode="hidden">
                  <a:xfrm rot="-1921064">
                    <a:off x="2682" y="946"/>
                    <a:ext cx="1233"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19" name="Freeform 79"/>
                  <p:cNvSpPr>
                    <a:spLocks/>
                  </p:cNvSpPr>
                  <p:nvPr/>
                </p:nvSpPr>
                <p:spPr bwMode="hidden">
                  <a:xfrm rot="-1921064">
                    <a:off x="3801" y="444"/>
                    <a:ext cx="661"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12720"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21"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107" name="Group 82"/>
                <p:cNvGrpSpPr>
                  <a:grpSpLocks/>
                </p:cNvGrpSpPr>
                <p:nvPr/>
              </p:nvGrpSpPr>
              <p:grpSpPr bwMode="auto">
                <a:xfrm>
                  <a:off x="4242" y="5"/>
                  <a:ext cx="251" cy="596"/>
                  <a:chOff x="2800" y="41"/>
                  <a:chExt cx="640" cy="1520"/>
                </a:xfrm>
              </p:grpSpPr>
              <p:sp>
                <p:nvSpPr>
                  <p:cNvPr id="112723" name="Freeform 83"/>
                  <p:cNvSpPr>
                    <a:spLocks/>
                  </p:cNvSpPr>
                  <p:nvPr/>
                </p:nvSpPr>
                <p:spPr bwMode="hidden">
                  <a:xfrm rot="-3857755">
                    <a:off x="2362" y="936"/>
                    <a:ext cx="1061"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24" name="Freeform 84"/>
                  <p:cNvSpPr>
                    <a:spLocks/>
                  </p:cNvSpPr>
                  <p:nvPr/>
                </p:nvSpPr>
                <p:spPr bwMode="hidden">
                  <a:xfrm rot="-3857755">
                    <a:off x="3011" y="181"/>
                    <a:ext cx="569"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8" name="Group 85"/>
                <p:cNvGrpSpPr>
                  <a:grpSpLocks/>
                </p:cNvGrpSpPr>
                <p:nvPr/>
              </p:nvGrpSpPr>
              <p:grpSpPr bwMode="auto">
                <a:xfrm>
                  <a:off x="4295" y="53"/>
                  <a:ext cx="398" cy="574"/>
                  <a:chOff x="2934" y="163"/>
                  <a:chExt cx="1017" cy="1464"/>
                </a:xfrm>
              </p:grpSpPr>
              <p:sp>
                <p:nvSpPr>
                  <p:cNvPr id="112726"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27"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09" name="Group 88"/>
                <p:cNvGrpSpPr>
                  <a:grpSpLocks/>
                </p:cNvGrpSpPr>
                <p:nvPr/>
              </p:nvGrpSpPr>
              <p:grpSpPr bwMode="auto">
                <a:xfrm>
                  <a:off x="4215" y="2"/>
                  <a:ext cx="95" cy="567"/>
                  <a:chOff x="2730" y="32"/>
                  <a:chExt cx="243" cy="1448"/>
                </a:xfrm>
              </p:grpSpPr>
              <p:sp>
                <p:nvSpPr>
                  <p:cNvPr id="112729"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30"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10" name="Group 91"/>
                <p:cNvGrpSpPr>
                  <a:grpSpLocks/>
                </p:cNvGrpSpPr>
                <p:nvPr/>
              </p:nvGrpSpPr>
              <p:grpSpPr bwMode="auto">
                <a:xfrm>
                  <a:off x="3514" y="683"/>
                  <a:ext cx="425" cy="960"/>
                  <a:chOff x="943" y="1769"/>
                  <a:chExt cx="1085" cy="2450"/>
                </a:xfrm>
              </p:grpSpPr>
              <p:sp>
                <p:nvSpPr>
                  <p:cNvPr id="112732"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33" name="Freeform 93"/>
                  <p:cNvSpPr>
                    <a:spLocks/>
                  </p:cNvSpPr>
                  <p:nvPr/>
                </p:nvSpPr>
                <p:spPr bwMode="hidden">
                  <a:xfrm rot="18335692" flipH="1">
                    <a:off x="725" y="3509"/>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111" name="Group 94"/>
                <p:cNvGrpSpPr>
                  <a:grpSpLocks/>
                </p:cNvGrpSpPr>
                <p:nvPr/>
              </p:nvGrpSpPr>
              <p:grpSpPr bwMode="auto">
                <a:xfrm>
                  <a:off x="3715" y="748"/>
                  <a:ext cx="300" cy="930"/>
                  <a:chOff x="1455" y="1936"/>
                  <a:chExt cx="766" cy="2373"/>
                </a:xfrm>
              </p:grpSpPr>
              <p:sp>
                <p:nvSpPr>
                  <p:cNvPr id="112735"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36" name="Freeform 96"/>
                  <p:cNvSpPr>
                    <a:spLocks/>
                  </p:cNvSpPr>
                  <p:nvPr/>
                </p:nvSpPr>
                <p:spPr bwMode="hidden">
                  <a:xfrm rot="17542885" flipH="1">
                    <a:off x="1274" y="3635"/>
                    <a:ext cx="85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112" name="Group 97"/>
                <p:cNvGrpSpPr>
                  <a:grpSpLocks/>
                </p:cNvGrpSpPr>
                <p:nvPr/>
              </p:nvGrpSpPr>
              <p:grpSpPr bwMode="auto">
                <a:xfrm rot="88588">
                  <a:off x="3923" y="769"/>
                  <a:ext cx="180" cy="913"/>
                  <a:chOff x="1956" y="1990"/>
                  <a:chExt cx="492" cy="2604"/>
                </a:xfrm>
              </p:grpSpPr>
              <p:sp>
                <p:nvSpPr>
                  <p:cNvPr id="112738" name="Freeform 98"/>
                  <p:cNvSpPr>
                    <a:spLocks/>
                  </p:cNvSpPr>
                  <p:nvPr/>
                </p:nvSpPr>
                <p:spPr bwMode="hidden">
                  <a:xfrm rot="16782062" flipH="1">
                    <a:off x="1438" y="2692"/>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2739" name="Freeform 99"/>
                  <p:cNvSpPr>
                    <a:spLocks/>
                  </p:cNvSpPr>
                  <p:nvPr/>
                </p:nvSpPr>
                <p:spPr bwMode="hidden">
                  <a:xfrm rot="16782062" flipH="1">
                    <a:off x="1730" y="3897"/>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113" name="Group 100"/>
                <p:cNvGrpSpPr>
                  <a:grpSpLocks/>
                </p:cNvGrpSpPr>
                <p:nvPr/>
              </p:nvGrpSpPr>
              <p:grpSpPr bwMode="auto">
                <a:xfrm>
                  <a:off x="4451" y="662"/>
                  <a:ext cx="442" cy="951"/>
                  <a:chOff x="3334" y="1717"/>
                  <a:chExt cx="1125" cy="2426"/>
                </a:xfrm>
              </p:grpSpPr>
              <p:sp>
                <p:nvSpPr>
                  <p:cNvPr id="112741"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42"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114" name="Group 103"/>
                <p:cNvGrpSpPr>
                  <a:grpSpLocks/>
                </p:cNvGrpSpPr>
                <p:nvPr/>
              </p:nvGrpSpPr>
              <p:grpSpPr bwMode="auto">
                <a:xfrm>
                  <a:off x="4391" y="721"/>
                  <a:ext cx="347" cy="951"/>
                  <a:chOff x="3181" y="1866"/>
                  <a:chExt cx="883" cy="2426"/>
                </a:xfrm>
              </p:grpSpPr>
              <p:sp>
                <p:nvSpPr>
                  <p:cNvPr id="112744" name="Freeform 104"/>
                  <p:cNvSpPr>
                    <a:spLocks/>
                  </p:cNvSpPr>
                  <p:nvPr/>
                </p:nvSpPr>
                <p:spPr bwMode="hidden">
                  <a:xfrm rot="3745735">
                    <a:off x="2506" y="2539"/>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45" name="Freeform 105"/>
                  <p:cNvSpPr>
                    <a:spLocks/>
                  </p:cNvSpPr>
                  <p:nvPr/>
                </p:nvSpPr>
                <p:spPr bwMode="hidden">
                  <a:xfrm rot="3745735">
                    <a:off x="3387" y="3613"/>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115" name="Group 106"/>
                <p:cNvGrpSpPr>
                  <a:grpSpLocks/>
                </p:cNvGrpSpPr>
                <p:nvPr/>
              </p:nvGrpSpPr>
              <p:grpSpPr bwMode="auto">
                <a:xfrm>
                  <a:off x="4323" y="767"/>
                  <a:ext cx="243" cy="935"/>
                  <a:chOff x="3006" y="1983"/>
                  <a:chExt cx="619" cy="2386"/>
                </a:xfrm>
              </p:grpSpPr>
              <p:sp>
                <p:nvSpPr>
                  <p:cNvPr id="112747" name="Freeform 107"/>
                  <p:cNvSpPr>
                    <a:spLocks/>
                  </p:cNvSpPr>
                  <p:nvPr/>
                </p:nvSpPr>
                <p:spPr bwMode="hidden">
                  <a:xfrm rot="4286818">
                    <a:off x="2328" y="2659"/>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48" name="Freeform 108"/>
                  <p:cNvSpPr>
                    <a:spLocks/>
                  </p:cNvSpPr>
                  <p:nvPr/>
                </p:nvSpPr>
                <p:spPr bwMode="hidden">
                  <a:xfrm rot="4286818">
                    <a:off x="3001" y="3744"/>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16" name="Group 109"/>
                <p:cNvGrpSpPr>
                  <a:grpSpLocks/>
                </p:cNvGrpSpPr>
                <p:nvPr/>
              </p:nvGrpSpPr>
              <p:grpSpPr bwMode="auto">
                <a:xfrm>
                  <a:off x="4249" y="813"/>
                  <a:ext cx="159" cy="870"/>
                  <a:chOff x="2819" y="2101"/>
                  <a:chExt cx="405" cy="2219"/>
                </a:xfrm>
              </p:grpSpPr>
              <p:sp>
                <p:nvSpPr>
                  <p:cNvPr id="112750" name="Freeform 110"/>
                  <p:cNvSpPr>
                    <a:spLocks/>
                  </p:cNvSpPr>
                  <p:nvPr/>
                </p:nvSpPr>
                <p:spPr bwMode="hidden">
                  <a:xfrm rot="4898956">
                    <a:off x="2208" y="2711"/>
                    <a:ext cx="1469"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51" name="Freeform 111"/>
                  <p:cNvSpPr>
                    <a:spLocks/>
                  </p:cNvSpPr>
                  <p:nvPr/>
                </p:nvSpPr>
                <p:spPr bwMode="hidden">
                  <a:xfrm rot="4898956">
                    <a:off x="2637" y="3730"/>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17" name="Group 112"/>
                <p:cNvGrpSpPr>
                  <a:grpSpLocks/>
                </p:cNvGrpSpPr>
                <p:nvPr/>
              </p:nvGrpSpPr>
              <p:grpSpPr bwMode="auto">
                <a:xfrm>
                  <a:off x="4045" y="826"/>
                  <a:ext cx="167" cy="857"/>
                  <a:chOff x="2287" y="2135"/>
                  <a:chExt cx="426" cy="2185"/>
                </a:xfrm>
              </p:grpSpPr>
              <p:sp>
                <p:nvSpPr>
                  <p:cNvPr id="112753" name="Freeform 113"/>
                  <p:cNvSpPr>
                    <a:spLocks/>
                  </p:cNvSpPr>
                  <p:nvPr/>
                </p:nvSpPr>
                <p:spPr bwMode="hidden">
                  <a:xfrm rot="5755659">
                    <a:off x="1902" y="2759"/>
                    <a:ext cx="1435"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54" name="Freeform 114"/>
                  <p:cNvSpPr>
                    <a:spLocks/>
                  </p:cNvSpPr>
                  <p:nvPr/>
                </p:nvSpPr>
                <p:spPr bwMode="hidden">
                  <a:xfrm rot="5755659">
                    <a:off x="2050" y="3786"/>
                    <a:ext cx="770"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2755"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56" name="Arc 116"/>
              <p:cNvSpPr>
                <a:spLocks/>
              </p:cNvSpPr>
              <p:nvPr/>
            </p:nvSpPr>
            <p:spPr bwMode="hidden">
              <a:xfrm flipH="1">
                <a:off x="3527" y="725"/>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5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58" name="Arc 118"/>
              <p:cNvSpPr>
                <a:spLocks/>
              </p:cNvSpPr>
              <p:nvPr/>
            </p:nvSpPr>
            <p:spPr bwMode="hidden">
              <a:xfrm flipH="1">
                <a:off x="3612" y="580"/>
                <a:ext cx="486"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59" name="Arc 119"/>
              <p:cNvSpPr>
                <a:spLocks/>
              </p:cNvSpPr>
              <p:nvPr/>
            </p:nvSpPr>
            <p:spPr bwMode="hidden">
              <a:xfrm flipH="1">
                <a:off x="3267" y="628"/>
                <a:ext cx="791" cy="931"/>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2"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3" name="Arc 123"/>
              <p:cNvSpPr>
                <a:spLocks/>
              </p:cNvSpPr>
              <p:nvPr/>
            </p:nvSpPr>
            <p:spPr bwMode="hidden">
              <a:xfrm>
                <a:off x="4302"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4" name="Freeform 124"/>
              <p:cNvSpPr>
                <a:spLocks/>
              </p:cNvSpPr>
              <p:nvPr/>
            </p:nvSpPr>
            <p:spPr bwMode="hidden">
              <a:xfrm>
                <a:off x="4410" y="1033"/>
                <a:ext cx="189"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5" name="Freeform 125"/>
              <p:cNvSpPr>
                <a:spLocks/>
              </p:cNvSpPr>
              <p:nvPr/>
            </p:nvSpPr>
            <p:spPr bwMode="hidden">
              <a:xfrm rot="19660755" flipV="1">
                <a:off x="4114" y="843"/>
                <a:ext cx="172" cy="32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7" name="Arc 127"/>
              <p:cNvSpPr>
                <a:spLocks/>
              </p:cNvSpPr>
              <p:nvPr/>
            </p:nvSpPr>
            <p:spPr bwMode="hidden">
              <a:xfrm flipH="1">
                <a:off x="3426" y="122"/>
                <a:ext cx="724"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8" name="Arc 128"/>
              <p:cNvSpPr>
                <a:spLocks/>
              </p:cNvSpPr>
              <p:nvPr/>
            </p:nvSpPr>
            <p:spPr bwMode="hidden">
              <a:xfrm>
                <a:off x="4199" y="502"/>
                <a:ext cx="298" cy="903"/>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69"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0"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1"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2"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3" name="Freeform 133"/>
              <p:cNvSpPr>
                <a:spLocks/>
              </p:cNvSpPr>
              <p:nvPr/>
            </p:nvSpPr>
            <p:spPr bwMode="hidden">
              <a:xfrm>
                <a:off x="4636" y="576"/>
                <a:ext cx="594" cy="4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4" name="Freeform 134"/>
              <p:cNvSpPr>
                <a:spLocks/>
              </p:cNvSpPr>
              <p:nvPr/>
            </p:nvSpPr>
            <p:spPr bwMode="hidden">
              <a:xfrm>
                <a:off x="4658" y="132"/>
                <a:ext cx="260" cy="56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5" name="Freeform 135"/>
              <p:cNvSpPr>
                <a:spLocks/>
              </p:cNvSpPr>
              <p:nvPr/>
            </p:nvSpPr>
            <p:spPr bwMode="hidden">
              <a:xfrm rot="20253369">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776"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12777"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78"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79"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endParaRPr lang="en-US"/>
          </a:p>
        </p:txBody>
      </p:sp>
      <p:sp>
        <p:nvSpPr>
          <p:cNvPr id="112780"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mn-lt"/>
                <a:cs typeface="+mn-cs"/>
              </a:defRPr>
            </a:lvl1pPr>
          </a:lstStyle>
          <a:p>
            <a:pPr>
              <a:defRPr/>
            </a:pPr>
            <a:endParaRPr lang="en-US"/>
          </a:p>
        </p:txBody>
      </p:sp>
      <p:sp>
        <p:nvSpPr>
          <p:cNvPr id="112781"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atin typeface="+mn-lt"/>
                <a:cs typeface="+mn-cs"/>
              </a:defRPr>
            </a:lvl1pPr>
          </a:lstStyle>
          <a:p>
            <a:pPr>
              <a:defRPr/>
            </a:pPr>
            <a:fld id="{C755765E-6277-DB49-AE90-DBBE5E0B5D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Black"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Black" charset="0"/>
          <a:ea typeface="ＭＳ Ｐゴシック" charset="0"/>
        </a:defRPr>
      </a:lvl6pPr>
      <a:lvl7pPr marL="914400" algn="l" rtl="0" fontAlgn="base">
        <a:spcBef>
          <a:spcPct val="0"/>
        </a:spcBef>
        <a:spcAft>
          <a:spcPct val="0"/>
        </a:spcAft>
        <a:defRPr sz="4400">
          <a:solidFill>
            <a:schemeClr val="tx2"/>
          </a:solidFill>
          <a:latin typeface="Arial Black" charset="0"/>
          <a:ea typeface="ＭＳ Ｐゴシック" charset="0"/>
        </a:defRPr>
      </a:lvl7pPr>
      <a:lvl8pPr marL="1371600" algn="l" rtl="0" fontAlgn="base">
        <a:spcBef>
          <a:spcPct val="0"/>
        </a:spcBef>
        <a:spcAft>
          <a:spcPct val="0"/>
        </a:spcAft>
        <a:defRPr sz="4400">
          <a:solidFill>
            <a:schemeClr val="tx2"/>
          </a:solidFill>
          <a:latin typeface="Arial Black" charset="0"/>
          <a:ea typeface="ＭＳ Ｐゴシック" charset="0"/>
        </a:defRPr>
      </a:lvl8pPr>
      <a:lvl9pPr marL="1828800" algn="l"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mn-ea"/>
        </a:defRPr>
      </a:lvl5pPr>
      <a:lvl6pPr marL="2514600" indent="-228600" algn="l" rtl="0" fontAlgn="base">
        <a:spcBef>
          <a:spcPct val="20000"/>
        </a:spcBef>
        <a:spcAft>
          <a:spcPct val="0"/>
        </a:spcAft>
        <a:buFont typeface="Times New Roman" charset="0"/>
        <a:buChar char="–"/>
        <a:defRPr sz="2000">
          <a:solidFill>
            <a:schemeClr val="tx1"/>
          </a:solidFill>
          <a:latin typeface="+mn-lt"/>
          <a:ea typeface="+mn-ea"/>
        </a:defRPr>
      </a:lvl6pPr>
      <a:lvl7pPr marL="2971800" indent="-228600" algn="l" rtl="0" fontAlgn="base">
        <a:spcBef>
          <a:spcPct val="20000"/>
        </a:spcBef>
        <a:spcAft>
          <a:spcPct val="0"/>
        </a:spcAft>
        <a:buFont typeface="Times New Roman" charset="0"/>
        <a:buChar char="–"/>
        <a:defRPr sz="2000">
          <a:solidFill>
            <a:schemeClr val="tx1"/>
          </a:solidFill>
          <a:latin typeface="+mn-lt"/>
          <a:ea typeface="+mn-ea"/>
        </a:defRPr>
      </a:lvl7pPr>
      <a:lvl8pPr marL="3429000" indent="-228600" algn="l" rtl="0" fontAlgn="base">
        <a:spcBef>
          <a:spcPct val="20000"/>
        </a:spcBef>
        <a:spcAft>
          <a:spcPct val="0"/>
        </a:spcAft>
        <a:buFont typeface="Times New Roman" charset="0"/>
        <a:buChar char="–"/>
        <a:defRPr sz="2000">
          <a:solidFill>
            <a:schemeClr val="tx1"/>
          </a:solidFill>
          <a:latin typeface="+mn-lt"/>
          <a:ea typeface="+mn-ea"/>
        </a:defRPr>
      </a:lvl8pPr>
      <a:lvl9pPr marL="3886200" indent="-228600" algn="l" rtl="0" fontAlgn="base">
        <a:spcBef>
          <a:spcPct val="20000"/>
        </a:spcBef>
        <a:spcAft>
          <a:spcPct val="0"/>
        </a:spcAft>
        <a:buFont typeface="Times New Roman"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16589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4"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89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1"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2"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0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en-US"/>
            </a:p>
          </p:txBody>
        </p:sp>
        <p:sp>
          <p:nvSpPr>
            <p:cNvPr id="16591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a:defRPr/>
              </a:pPr>
              <a:endParaRPr lang="en-US">
                <a:cs typeface="+mn-cs"/>
              </a:endParaRPr>
            </a:p>
          </p:txBody>
        </p:sp>
      </p:grpSp>
      <p:sp>
        <p:nvSpPr>
          <p:cNvPr id="165912"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5913"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914"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cs typeface="+mn-cs"/>
              </a:defRPr>
            </a:lvl1pPr>
          </a:lstStyle>
          <a:p>
            <a:pPr>
              <a:defRPr/>
            </a:pPr>
            <a:endParaRPr lang="en-US"/>
          </a:p>
        </p:txBody>
      </p:sp>
      <p:sp>
        <p:nvSpPr>
          <p:cNvPr id="165915"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cs typeface="+mn-cs"/>
              </a:defRPr>
            </a:lvl1pPr>
          </a:lstStyle>
          <a:p>
            <a:pPr>
              <a:defRPr/>
            </a:pPr>
            <a:fld id="{20997433-F096-1645-836E-AD4DDD704145}" type="slidenum">
              <a:rPr lang="en-US"/>
              <a:pPr>
                <a:defRPr/>
              </a:pPr>
              <a:t>‹#›</a:t>
            </a:fld>
            <a:endParaRPr lang="en-US"/>
          </a:p>
        </p:txBody>
      </p:sp>
      <p:sp>
        <p:nvSpPr>
          <p:cNvPr id="165916"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cs typeface="+mn-cs"/>
              </a:defRPr>
            </a:lvl1pPr>
          </a:lstStyle>
          <a:p>
            <a:pPr>
              <a:defRPr/>
            </a:pPr>
            <a:endParaRPr lang="en-US"/>
          </a:p>
        </p:txBody>
      </p:sp>
      <p:sp>
        <p:nvSpPr>
          <p:cNvPr id="165917" name="Freeform 29"/>
          <p:cNvSpPr>
            <a:spLocks/>
          </p:cNvSpPr>
          <p:nvPr userDrawn="1"/>
        </p:nvSpPr>
        <p:spPr bwMode="auto">
          <a:xfrm>
            <a:off x="304800" y="152400"/>
            <a:ext cx="8534400" cy="6477000"/>
          </a:xfrm>
          <a:custGeom>
            <a:avLst/>
            <a:gdLst>
              <a:gd name="T0" fmla="*/ 1728 w 5376"/>
              <a:gd name="T1" fmla="*/ 192 h 4080"/>
              <a:gd name="T2" fmla="*/ 336 w 5376"/>
              <a:gd name="T3" fmla="*/ 576 h 4080"/>
              <a:gd name="T4" fmla="*/ 96 w 5376"/>
              <a:gd name="T5" fmla="*/ 1584 h 4080"/>
              <a:gd name="T6" fmla="*/ 0 w 5376"/>
              <a:gd name="T7" fmla="*/ 2736 h 4080"/>
              <a:gd name="T8" fmla="*/ 624 w 5376"/>
              <a:gd name="T9" fmla="*/ 3984 h 4080"/>
              <a:gd name="T10" fmla="*/ 3504 w 5376"/>
              <a:gd name="T11" fmla="*/ 4080 h 4080"/>
              <a:gd name="T12" fmla="*/ 5088 w 5376"/>
              <a:gd name="T13" fmla="*/ 3984 h 4080"/>
              <a:gd name="T14" fmla="*/ 5376 w 5376"/>
              <a:gd name="T15" fmla="*/ 3504 h 4080"/>
              <a:gd name="T16" fmla="*/ 5376 w 5376"/>
              <a:gd name="T17" fmla="*/ 2256 h 4080"/>
              <a:gd name="T18" fmla="*/ 5376 w 5376"/>
              <a:gd name="T19" fmla="*/ 768 h 4080"/>
              <a:gd name="T20" fmla="*/ 4848 w 5376"/>
              <a:gd name="T21" fmla="*/ 240 h 4080"/>
              <a:gd name="T22" fmla="*/ 2544 w 5376"/>
              <a:gd name="T23" fmla="*/ 0 h 4080"/>
              <a:gd name="T24" fmla="*/ 1728 w 5376"/>
              <a:gd name="T25" fmla="*/ 192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76" h="4080">
                <a:moveTo>
                  <a:pt x="1728" y="192"/>
                </a:moveTo>
                <a:lnTo>
                  <a:pt x="336" y="576"/>
                </a:lnTo>
                <a:lnTo>
                  <a:pt x="96" y="1584"/>
                </a:lnTo>
                <a:lnTo>
                  <a:pt x="0" y="2736"/>
                </a:lnTo>
                <a:lnTo>
                  <a:pt x="624" y="3984"/>
                </a:lnTo>
                <a:lnTo>
                  <a:pt x="3504" y="4080"/>
                </a:lnTo>
                <a:lnTo>
                  <a:pt x="5088" y="3984"/>
                </a:lnTo>
                <a:lnTo>
                  <a:pt x="5376" y="3504"/>
                </a:lnTo>
                <a:lnTo>
                  <a:pt x="5376" y="2256"/>
                </a:lnTo>
                <a:lnTo>
                  <a:pt x="5376" y="768"/>
                </a:lnTo>
                <a:lnTo>
                  <a:pt x="4848" y="240"/>
                </a:lnTo>
                <a:lnTo>
                  <a:pt x="2544" y="0"/>
                </a:lnTo>
                <a:lnTo>
                  <a:pt x="1728" y="192"/>
                </a:lnTo>
                <a:close/>
              </a:path>
            </a:pathLst>
          </a:custGeom>
          <a:gradFill rotWithShape="1">
            <a:gsLst>
              <a:gs pos="0">
                <a:schemeClr val="bg1"/>
              </a:gs>
              <a:gs pos="100000">
                <a:srgbClr val="DADCF2"/>
              </a:gs>
            </a:gsLst>
            <a:path path="rect">
              <a:fillToRect l="50000" t="50000" r="50000" b="50000"/>
            </a:path>
          </a:gra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lstStyle/>
          <a:p>
            <a:pPr>
              <a:defRPr/>
            </a:pPr>
            <a:endParaRPr lang="en-US">
              <a:cs typeface="+mn-cs"/>
            </a:endParaRPr>
          </a:p>
        </p:txBody>
      </p:sp>
    </p:spTree>
  </p:cSld>
  <p:clrMap bg1="dk2" tx1="lt1" bg2="dk1" tx2="lt2" accent1="accent1" accent2="accent2" accent3="accent3" accent4="accent4" accent5="accent5" accent6="accent6" hlink="hlink" folHlink="folHlink"/>
  <p:sldLayoutIdLst>
    <p:sldLayoutId id="214748373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RichardDawkins.wav" TargetMode="Externa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www.garrreynolds.com/Presentation/slides.html" TargetMode="External"/><Relationship Id="rId4"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bin"/><Relationship Id="rId5" Type="http://schemas.openxmlformats.org/officeDocument/2006/relationships/image" Target="../media/image4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1" Type="http://schemas.openxmlformats.org/officeDocument/2006/relationships/image" Target="../media/image55.emf"/><Relationship Id="rId12" Type="http://schemas.openxmlformats.org/officeDocument/2006/relationships/image" Target="../media/image56.emf"/><Relationship Id="rId13" Type="http://schemas.openxmlformats.org/officeDocument/2006/relationships/image" Target="../media/image57.emf"/><Relationship Id="rId14" Type="http://schemas.openxmlformats.org/officeDocument/2006/relationships/image" Target="../media/image58.emf"/><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jpeg"/><Relationship Id="rId8" Type="http://schemas.openxmlformats.org/officeDocument/2006/relationships/image" Target="../media/image52.jpeg"/><Relationship Id="rId9" Type="http://schemas.openxmlformats.org/officeDocument/2006/relationships/image" Target="../media/image53.jpeg"/><Relationship Id="rId10" Type="http://schemas.openxmlformats.org/officeDocument/2006/relationships/image" Target="../media/image5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6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YUYrRmlYUOk" TargetMode="External"/><Relationship Id="rId4" Type="http://schemas.openxmlformats.org/officeDocument/2006/relationships/image" Target="../media/image65.jpe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6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67.jpeg"/><Relationship Id="rId7" Type="http://schemas.openxmlformats.org/officeDocument/2006/relationships/image" Target="../media/image68.jpeg"/><Relationship Id="rId8"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1" Type="http://schemas.openxmlformats.org/officeDocument/2006/relationships/hyperlink" Target="http://blog.guykawasaki.com/pitching_presenting_and_speaking/index.html" TargetMode="External"/><Relationship Id="rId12" Type="http://schemas.openxmlformats.org/officeDocument/2006/relationships/image" Target="../media/image73.jpeg"/><Relationship Id="rId13" Type="http://schemas.openxmlformats.org/officeDocument/2006/relationships/hyperlink" Target="http://office.microsoft.com/en-us/default.aspx" TargetMode="External"/><Relationship Id="rId14" Type="http://schemas.openxmlformats.org/officeDocument/2006/relationships/image" Target="../media/image74.png"/><Relationship Id="rId15" Type="http://schemas.openxmlformats.org/officeDocument/2006/relationships/hyperlink" Target="http://pptheaven.mvps.org/tutorials.html%23RealisticWalkl" TargetMode="External"/><Relationship Id="rId16" Type="http://schemas.openxmlformats.org/officeDocument/2006/relationships/image" Target="../media/image75.jpeg"/><Relationship Id="rId17" Type="http://schemas.openxmlformats.org/officeDocument/2006/relationships/hyperlink" Target="http://office.microsoft.com/en-us/powerpoint/HA010873001033.aspx?pid=CL100626991033" TargetMode="External"/><Relationship Id="rId18"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hyperlink" Target="http://www.garrreynolds.com/Presentation/slides.html" TargetMode="External"/><Relationship Id="rId4" Type="http://schemas.openxmlformats.org/officeDocument/2006/relationships/image" Target="../media/image44.jpeg"/><Relationship Id="rId5" Type="http://schemas.openxmlformats.org/officeDocument/2006/relationships/hyperlink" Target="http://headrush.typepad.com/creating_passionate_users/2005/06/kill_your_prese.html" TargetMode="External"/><Relationship Id="rId6" Type="http://schemas.openxmlformats.org/officeDocument/2006/relationships/image" Target="../media/image70.jpeg"/><Relationship Id="rId7" Type="http://schemas.openxmlformats.org/officeDocument/2006/relationships/hyperlink" Target="http://www.amazon.com/Effective-Presentation-Skills-Practical-Speaking/dp/156052202X" TargetMode="External"/><Relationship Id="rId8" Type="http://schemas.openxmlformats.org/officeDocument/2006/relationships/image" Target="../media/image71.jpeg"/><Relationship Id="rId9" Type="http://schemas.openxmlformats.org/officeDocument/2006/relationships/hyperlink" Target="http://shr.ucsc.edu/topics/training-development/_topics_t-d.htm" TargetMode="External"/><Relationship Id="rId10" Type="http://schemas.openxmlformats.org/officeDocument/2006/relationships/image" Target="../media/image7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876800" y="5410200"/>
            <a:ext cx="4267200" cy="1295400"/>
          </a:xfrm>
        </p:spPr>
        <p:txBody>
          <a:bodyPr/>
          <a:lstStyle/>
          <a:p>
            <a:pPr algn="r" eaLnBrk="1" hangingPunct="1">
              <a:defRPr/>
            </a:pPr>
            <a:r>
              <a:rPr lang="en-US" sz="2800" smtClean="0">
                <a:cs typeface="+mn-cs"/>
              </a:rPr>
              <a:t>Frank Widman</a:t>
            </a:r>
          </a:p>
          <a:p>
            <a:pPr algn="r" eaLnBrk="1" hangingPunct="1">
              <a:defRPr/>
            </a:pPr>
            <a:r>
              <a:rPr lang="en-US" sz="2800" smtClean="0">
                <a:cs typeface="+mn-cs"/>
              </a:rPr>
              <a:t>Training &amp; Development</a:t>
            </a:r>
          </a:p>
        </p:txBody>
      </p:sp>
      <p:sp>
        <p:nvSpPr>
          <p:cNvPr id="2055" name="Text Box 7"/>
          <p:cNvSpPr txBox="1">
            <a:spLocks noChangeArrowheads="1"/>
          </p:cNvSpPr>
          <p:nvPr/>
        </p:nvSpPr>
        <p:spPr bwMode="auto">
          <a:xfrm>
            <a:off x="609600" y="466725"/>
            <a:ext cx="1336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b="1">
                <a:solidFill>
                  <a:schemeClr val="bg2"/>
                </a:solidFill>
                <a:cs typeface="+mn-cs"/>
              </a:rPr>
              <a:t>You</a:t>
            </a:r>
          </a:p>
        </p:txBody>
      </p:sp>
      <p:sp>
        <p:nvSpPr>
          <p:cNvPr id="2056" name="Text Box 8"/>
          <p:cNvSpPr txBox="1">
            <a:spLocks noChangeArrowheads="1"/>
          </p:cNvSpPr>
          <p:nvPr/>
        </p:nvSpPr>
        <p:spPr bwMode="auto">
          <a:xfrm>
            <a:off x="1981200" y="1828800"/>
            <a:ext cx="54403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b="1">
                <a:solidFill>
                  <a:schemeClr val="bg2"/>
                </a:solidFill>
                <a:cs typeface="+mn-cs"/>
              </a:rPr>
              <a:t>Your Presentation</a:t>
            </a:r>
          </a:p>
        </p:txBody>
      </p:sp>
      <p:sp>
        <p:nvSpPr>
          <p:cNvPr id="2057" name="Text Box 9"/>
          <p:cNvSpPr txBox="1">
            <a:spLocks noChangeArrowheads="1"/>
          </p:cNvSpPr>
          <p:nvPr/>
        </p:nvSpPr>
        <p:spPr bwMode="auto">
          <a:xfrm>
            <a:off x="3886200" y="358140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4000" b="1" i="1">
                <a:solidFill>
                  <a:schemeClr val="hlink"/>
                </a:solidFill>
                <a:latin typeface="Gill Sans MT" charset="0"/>
                <a:cs typeface="+mn-cs"/>
              </a:rPr>
              <a:t>...and PowerPoint</a:t>
            </a:r>
          </a:p>
        </p:txBody>
      </p:sp>
    </p:spTree>
  </p:cSld>
  <p:clrMapOvr>
    <a:masterClrMapping/>
  </p:clrMapOvr>
  <p:transition xmlns:p14="http://schemas.microsoft.com/office/powerpoint/2010/main" advTm="2679"/>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87A27782-E816-214C-80F9-63EFDBAEFE1E}" type="slidenum">
              <a:rPr lang="en-US"/>
              <a:pPr>
                <a:defRPr/>
              </a:pPr>
              <a:t>10</a:t>
            </a:fld>
            <a:endParaRPr lang="en-US"/>
          </a:p>
        </p:txBody>
      </p:sp>
      <p:pic>
        <p:nvPicPr>
          <p:cNvPr id="1046" name="Picture 22" descr="afghan_woman_with_green_ey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6" descr="afghan_woman_with_green_ey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1143000"/>
            <a:ext cx="4038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Text Box 17"/>
          <p:cNvSpPr txBox="1">
            <a:spLocks noChangeArrowheads="1"/>
          </p:cNvSpPr>
          <p:nvPr/>
        </p:nvSpPr>
        <p:spPr bwMode="auto">
          <a:xfrm>
            <a:off x="1295400" y="3505200"/>
            <a:ext cx="594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solidFill>
                <a:srgbClr val="575305"/>
              </a:solidFill>
              <a:cs typeface="+mn-cs"/>
            </a:endParaRPr>
          </a:p>
        </p:txBody>
      </p:sp>
      <p:sp>
        <p:nvSpPr>
          <p:cNvPr id="1045" name="Text Box 21"/>
          <p:cNvSpPr txBox="1">
            <a:spLocks noChangeArrowheads="1"/>
          </p:cNvSpPr>
          <p:nvPr/>
        </p:nvSpPr>
        <p:spPr bwMode="auto">
          <a:xfrm>
            <a:off x="7086600" y="12954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solidFill>
                  <a:srgbClr val="575305"/>
                </a:solidFill>
                <a:cs typeface="+mn-cs"/>
              </a:rPr>
              <a:t>The most powerful way to convey energy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046"/>
                                        </p:tgtEl>
                                        <p:attrNameLst>
                                          <p:attrName>style.visibility</p:attrName>
                                        </p:attrNameLst>
                                      </p:cBhvr>
                                      <p:to>
                                        <p:strVal val="visible"/>
                                      </p:to>
                                    </p:set>
                                    <p:animEffect transition="in" filter="fade">
                                      <p:cBhvr>
                                        <p:cTn id="11" dur="2000"/>
                                        <p:tgtEl>
                                          <p:spTgt spid="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D70B3C6C-937C-B84C-BCB5-8732C9EFADFE}" type="slidenum">
              <a:rPr lang="en-US"/>
              <a:pPr>
                <a:defRPr/>
              </a:pPr>
              <a:t>11</a:t>
            </a:fld>
            <a:endParaRPr lang="en-US"/>
          </a:p>
        </p:txBody>
      </p:sp>
      <p:pic>
        <p:nvPicPr>
          <p:cNvPr id="28674" name="Picture 7" descr="s_hands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200"/>
            <a:ext cx="5943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
          <p:cNvSpPr txBox="1">
            <a:spLocks noChangeArrowheads="1"/>
          </p:cNvSpPr>
          <p:nvPr/>
        </p:nvSpPr>
        <p:spPr bwMode="auto">
          <a:xfrm>
            <a:off x="6308725" y="2246313"/>
            <a:ext cx="19208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696969"/>
                </a:solidFill>
                <a:cs typeface="+mn-cs"/>
              </a:rPr>
              <a:t>Experiment with exaggerating your gestures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70570DBB-8AE6-C641-AE0E-AFB213700971}" type="slidenum">
              <a:rPr lang="en-US"/>
              <a:pPr>
                <a:defRPr/>
              </a:pPr>
              <a:t>12</a:t>
            </a:fld>
            <a:endParaRPr lang="en-US"/>
          </a:p>
        </p:txBody>
      </p:sp>
      <p:pic>
        <p:nvPicPr>
          <p:cNvPr id="30722" name="Picture 7" descr="047feet_468x6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533400"/>
            <a:ext cx="51498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6172200" y="3733800"/>
            <a:ext cx="229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696969"/>
                </a:solidFill>
                <a:cs typeface="+mn-cs"/>
              </a:rPr>
              <a:t>Move with a purpose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A6773C40-4854-FC4E-9B52-BC0E445BEEA1}" type="slidenum">
              <a:rPr lang="en-US"/>
              <a:pPr>
                <a:defRPr/>
              </a:pPr>
              <a:t>13</a:t>
            </a:fld>
            <a:endParaRPr lang="en-US"/>
          </a:p>
        </p:txBody>
      </p:sp>
      <p:pic>
        <p:nvPicPr>
          <p:cNvPr id="32770" name="Picture 7" descr="body_sm_rati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14400"/>
            <a:ext cx="4953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6003925" y="2855913"/>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696969"/>
                </a:solidFill>
                <a:cs typeface="+mn-cs"/>
              </a:rPr>
              <a:t>Dress appropriately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713408DE-33BB-EE40-B7D2-286A58FB207F}" type="slidenum">
              <a:rPr lang="en-US"/>
              <a:pPr>
                <a:defRPr/>
              </a:pPr>
              <a:t>14</a:t>
            </a:fld>
            <a:endParaRPr lang="en-US"/>
          </a:p>
        </p:txBody>
      </p:sp>
      <p:pic>
        <p:nvPicPr>
          <p:cNvPr id="34818" name="Picture 10" descr="voi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57200"/>
            <a:ext cx="375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13"/>
          <p:cNvSpPr txBox="1">
            <a:spLocks noChangeArrowheads="1"/>
          </p:cNvSpPr>
          <p:nvPr/>
        </p:nvSpPr>
        <p:spPr bwMode="auto">
          <a:xfrm>
            <a:off x="5241925" y="224631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696969"/>
                </a:solidFill>
                <a:cs typeface="+mn-cs"/>
              </a:rPr>
              <a:t>Practice!</a:t>
            </a:r>
          </a:p>
        </p:txBody>
      </p:sp>
      <p:sp>
        <p:nvSpPr>
          <p:cNvPr id="12302" name="Text Box 14"/>
          <p:cNvSpPr txBox="1">
            <a:spLocks noChangeArrowheads="1"/>
          </p:cNvSpPr>
          <p:nvPr/>
        </p:nvSpPr>
        <p:spPr bwMode="auto">
          <a:xfrm>
            <a:off x="5334000" y="3276600"/>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696969"/>
                </a:solidFill>
                <a:cs typeface="+mn-cs"/>
              </a:rPr>
              <a:t>…and remember…</a:t>
            </a:r>
          </a:p>
          <a:p>
            <a:pPr>
              <a:defRPr/>
            </a:pPr>
            <a:r>
              <a:rPr lang="en-US">
                <a:solidFill>
                  <a:srgbClr val="696969"/>
                </a:solidFill>
                <a:cs typeface="+mn-cs"/>
              </a:rPr>
              <a:t>spoken English and written English are not the same.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609600" y="466725"/>
            <a:ext cx="1336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b="1">
                <a:solidFill>
                  <a:schemeClr val="bg2"/>
                </a:solidFill>
                <a:cs typeface="+mn-cs"/>
              </a:rPr>
              <a:t>You</a:t>
            </a:r>
          </a:p>
        </p:txBody>
      </p:sp>
      <p:sp>
        <p:nvSpPr>
          <p:cNvPr id="94212" name="Text Box 4"/>
          <p:cNvSpPr txBox="1">
            <a:spLocks noChangeArrowheads="1"/>
          </p:cNvSpPr>
          <p:nvPr/>
        </p:nvSpPr>
        <p:spPr bwMode="auto">
          <a:xfrm>
            <a:off x="0" y="2819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4800" b="1">
                <a:solidFill>
                  <a:schemeClr val="bg2"/>
                </a:solidFill>
                <a:cs typeface="+mn-cs"/>
              </a:rPr>
              <a:t>The Presentation</a:t>
            </a:r>
          </a:p>
        </p:txBody>
      </p:sp>
    </p:spTree>
  </p:cSld>
  <p:clrMapOvr>
    <a:masterClrMapping/>
  </p:clrMapOvr>
  <p:transition xmlns:p14="http://schemas.microsoft.com/office/powerpoint/2010/main" advTm="2679"/>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94212"/>
                                        </p:tgtEl>
                                        <p:attrNameLst>
                                          <p:attrName>style.visibility</p:attrName>
                                        </p:attrNameLst>
                                      </p:cBhvr>
                                      <p:to>
                                        <p:strVal val="visible"/>
                                      </p:to>
                                    </p:set>
                                  </p:childTnLst>
                                </p:cTn>
                              </p:par>
                            </p:childTnLst>
                          </p:cTn>
                        </p:par>
                        <p:par>
                          <p:cTn id="7" fill="hold" nodeType="afterGroup">
                            <p:stCondLst>
                              <p:cond delay="1500"/>
                            </p:stCondLst>
                            <p:childTnLst>
                              <p:par>
                                <p:cTn id="8" presetID="3" presetClass="emph" presetSubtype="2" fill="hold" grpId="1" nodeType="afterEffect">
                                  <p:stCondLst>
                                    <p:cond delay="1000"/>
                                  </p:stCondLst>
                                  <p:childTnLst>
                                    <p:animClr clrSpc="rgb" dir="cw">
                                      <p:cBhvr override="childStyle">
                                        <p:cTn id="9" dur="2000" fill="hold"/>
                                        <p:tgtEl>
                                          <p:spTgt spid="942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P spid="94212"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31B5D63-0899-3F49-ABEC-C8D4593EE728}" type="slidenum">
              <a:rPr lang="en-US"/>
              <a:pPr>
                <a:defRPr/>
              </a:pPr>
              <a:t>16</a:t>
            </a:fld>
            <a:endParaRPr lang="en-US"/>
          </a:p>
        </p:txBody>
      </p:sp>
      <p:sp>
        <p:nvSpPr>
          <p:cNvPr id="18434" name="Rectangle 2"/>
          <p:cNvSpPr>
            <a:spLocks noGrp="1" noChangeArrowheads="1"/>
          </p:cNvSpPr>
          <p:nvPr>
            <p:ph type="title"/>
          </p:nvPr>
        </p:nvSpPr>
        <p:spPr>
          <a:xfrm>
            <a:off x="0" y="0"/>
            <a:ext cx="6858000" cy="533400"/>
          </a:xfrm>
        </p:spPr>
        <p:txBody>
          <a:bodyPr/>
          <a:lstStyle/>
          <a:p>
            <a:pPr algn="l" eaLnBrk="1" hangingPunct="1">
              <a:defRPr/>
            </a:pPr>
            <a:r>
              <a:rPr lang="en-US" sz="3200" b="1" smtClean="0">
                <a:cs typeface="+mj-cs"/>
              </a:rPr>
              <a:t>Preparing Your Presentation</a:t>
            </a:r>
          </a:p>
        </p:txBody>
      </p:sp>
      <p:sp>
        <p:nvSpPr>
          <p:cNvPr id="18435" name="Rectangle 3"/>
          <p:cNvSpPr>
            <a:spLocks noGrp="1" noChangeArrowheads="1"/>
          </p:cNvSpPr>
          <p:nvPr>
            <p:ph type="body" idx="1"/>
          </p:nvPr>
        </p:nvSpPr>
        <p:spPr/>
        <p:txBody>
          <a:bodyPr/>
          <a:lstStyle/>
          <a:p>
            <a:pPr marL="533400" indent="-533400" eaLnBrk="1" hangingPunct="1">
              <a:lnSpc>
                <a:spcPct val="90000"/>
              </a:lnSpc>
              <a:buFont typeface="Wingdings" charset="0"/>
              <a:buAutoNum type="arabicPeriod"/>
              <a:defRPr/>
            </a:pPr>
            <a:r>
              <a:rPr lang="en-US" sz="2800" smtClean="0">
                <a:cs typeface="+mn-cs"/>
              </a:rPr>
              <a:t>Analyze your audience</a:t>
            </a:r>
          </a:p>
          <a:p>
            <a:pPr marL="533400" indent="-533400" eaLnBrk="1" hangingPunct="1">
              <a:lnSpc>
                <a:spcPct val="90000"/>
              </a:lnSpc>
              <a:buFont typeface="Wingdings" charset="0"/>
              <a:buAutoNum type="arabicPeriod"/>
              <a:defRPr/>
            </a:pPr>
            <a:r>
              <a:rPr lang="en-US" sz="2800" smtClean="0">
                <a:cs typeface="+mn-cs"/>
              </a:rPr>
              <a:t>Develop Objective and Position-Action-Benefit statement </a:t>
            </a:r>
          </a:p>
          <a:p>
            <a:pPr marL="533400" indent="-533400" eaLnBrk="1" hangingPunct="1">
              <a:lnSpc>
                <a:spcPct val="90000"/>
              </a:lnSpc>
              <a:buFont typeface="Wingdings" charset="0"/>
              <a:buAutoNum type="arabicPeriod"/>
              <a:defRPr/>
            </a:pPr>
            <a:r>
              <a:rPr lang="en-US" sz="2800" smtClean="0">
                <a:cs typeface="+mn-cs"/>
              </a:rPr>
              <a:t>Brainstorm main ideas</a:t>
            </a:r>
          </a:p>
          <a:p>
            <a:pPr marL="533400" indent="-533400" eaLnBrk="1" hangingPunct="1">
              <a:lnSpc>
                <a:spcPct val="90000"/>
              </a:lnSpc>
              <a:buFont typeface="Wingdings" charset="0"/>
              <a:buAutoNum type="arabicPeriod"/>
              <a:defRPr/>
            </a:pPr>
            <a:r>
              <a:rPr lang="en-US" sz="2800" smtClean="0">
                <a:cs typeface="+mn-cs"/>
              </a:rPr>
              <a:t>State the subpoints</a:t>
            </a:r>
          </a:p>
          <a:p>
            <a:pPr marL="533400" indent="-533400" eaLnBrk="1" hangingPunct="1">
              <a:lnSpc>
                <a:spcPct val="90000"/>
              </a:lnSpc>
              <a:buFont typeface="Wingdings" charset="0"/>
              <a:buAutoNum type="arabicPeriod"/>
              <a:defRPr/>
            </a:pPr>
            <a:r>
              <a:rPr lang="en-US" sz="2800" smtClean="0">
                <a:cs typeface="+mn-cs"/>
              </a:rPr>
              <a:t>Develop introductions and conclusions</a:t>
            </a:r>
          </a:p>
          <a:p>
            <a:pPr marL="533400" indent="-533400" eaLnBrk="1" hangingPunct="1">
              <a:lnSpc>
                <a:spcPct val="90000"/>
              </a:lnSpc>
              <a:buFont typeface="Wingdings" charset="0"/>
              <a:buAutoNum type="arabicPeriod"/>
              <a:defRPr/>
            </a:pPr>
            <a:r>
              <a:rPr lang="en-US" sz="2800" smtClean="0">
                <a:cs typeface="+mn-cs"/>
              </a:rPr>
              <a:t>Formulate the main idea preview/review sentence</a:t>
            </a:r>
          </a:p>
          <a:p>
            <a:pPr marL="533400" indent="-533400" eaLnBrk="1" hangingPunct="1">
              <a:lnSpc>
                <a:spcPct val="90000"/>
              </a:lnSpc>
              <a:buFont typeface="Wingdings" charset="0"/>
              <a:buAutoNum type="arabicPeriod"/>
              <a:defRPr/>
            </a:pPr>
            <a:r>
              <a:rPr lang="en-US" sz="2800" smtClean="0">
                <a:cs typeface="+mn-cs"/>
              </a:rPr>
              <a:t>Develop slides or other visual aids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0" end="0"/>
                                            </p:txEl>
                                          </p:spTgt>
                                        </p:tgtEl>
                                        <p:attrNameLst>
                                          <p:attrName>ppt_c</p:attrName>
                                        </p:attrNameLst>
                                      </p:cBhvr>
                                      <p:to>
                                        <a:srgbClr val="66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1" end="1"/>
                                            </p:txEl>
                                          </p:spTgt>
                                        </p:tgtEl>
                                        <p:attrNameLst>
                                          <p:attrName>ppt_c</p:attrName>
                                        </p:attrNameLst>
                                      </p:cBhvr>
                                      <p:to>
                                        <a:srgbClr val="66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2" end="2"/>
                                            </p:txEl>
                                          </p:spTgt>
                                        </p:tgtEl>
                                        <p:attrNameLst>
                                          <p:attrName>ppt_c</p:attrName>
                                        </p:attrNameLst>
                                      </p:cBhvr>
                                      <p:to>
                                        <a:srgbClr val="66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3" end="3"/>
                                            </p:txEl>
                                          </p:spTgt>
                                        </p:tgtEl>
                                        <p:attrNameLst>
                                          <p:attrName>ppt_c</p:attrName>
                                        </p:attrNameLst>
                                      </p:cBhvr>
                                      <p:to>
                                        <a:srgbClr val="66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4" end="4"/>
                                            </p:txEl>
                                          </p:spTgt>
                                        </p:tgtEl>
                                        <p:attrNameLst>
                                          <p:attrName>ppt_c</p:attrName>
                                        </p:attrNameLst>
                                      </p:cBhvr>
                                      <p:to>
                                        <a:srgbClr val="66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5" end="5"/>
                                            </p:txEl>
                                          </p:spTgt>
                                        </p:tgtEl>
                                        <p:attrNameLst>
                                          <p:attrName>ppt_c</p:attrName>
                                        </p:attrNameLst>
                                      </p:cBhvr>
                                      <p:to>
                                        <a:srgbClr val="66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6" end="6"/>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6395F364-4711-E244-AAB2-8052FC28C750}" type="slidenum">
              <a:rPr lang="en-US"/>
              <a:pPr>
                <a:defRPr/>
              </a:pPr>
              <a:t>17</a:t>
            </a:fld>
            <a:endParaRPr lang="en-US"/>
          </a:p>
        </p:txBody>
      </p:sp>
      <p:sp>
        <p:nvSpPr>
          <p:cNvPr id="20482" name="Rectangle 2"/>
          <p:cNvSpPr>
            <a:spLocks noGrp="1" noChangeArrowheads="1"/>
          </p:cNvSpPr>
          <p:nvPr>
            <p:ph type="title"/>
          </p:nvPr>
        </p:nvSpPr>
        <p:spPr>
          <a:xfrm>
            <a:off x="-76200" y="76200"/>
            <a:ext cx="7010400" cy="762000"/>
          </a:xfrm>
        </p:spPr>
        <p:txBody>
          <a:bodyPr/>
          <a:lstStyle/>
          <a:p>
            <a:pPr algn="l" eaLnBrk="1" hangingPunct="1">
              <a:defRPr/>
            </a:pPr>
            <a:r>
              <a:rPr lang="en-US" sz="3200" b="1" smtClean="0">
                <a:cs typeface="+mj-cs"/>
              </a:rPr>
              <a:t>Step 1: Analyze your audience</a:t>
            </a:r>
          </a:p>
        </p:txBody>
      </p:sp>
      <p:sp>
        <p:nvSpPr>
          <p:cNvPr id="20483" name="Rectangle 3"/>
          <p:cNvSpPr>
            <a:spLocks noGrp="1" noChangeArrowheads="1"/>
          </p:cNvSpPr>
          <p:nvPr>
            <p:ph type="body" sz="half" idx="1"/>
          </p:nvPr>
        </p:nvSpPr>
        <p:spPr>
          <a:xfrm>
            <a:off x="0" y="1600200"/>
            <a:ext cx="3352800" cy="5029200"/>
          </a:xfrm>
        </p:spPr>
        <p:txBody>
          <a:bodyPr/>
          <a:lstStyle/>
          <a:p>
            <a:pPr algn="r" eaLnBrk="1" hangingPunct="1">
              <a:lnSpc>
                <a:spcPct val="90000"/>
              </a:lnSpc>
              <a:buFontTx/>
              <a:buNone/>
              <a:defRPr/>
            </a:pPr>
            <a:endParaRPr lang="en-US" sz="2800" smtClean="0">
              <a:cs typeface="+mn-cs"/>
            </a:endParaRPr>
          </a:p>
          <a:p>
            <a:pPr algn="r" eaLnBrk="1" hangingPunct="1">
              <a:lnSpc>
                <a:spcPct val="90000"/>
              </a:lnSpc>
              <a:buFontTx/>
              <a:buNone/>
              <a:defRPr/>
            </a:pPr>
            <a:endParaRPr lang="en-US" sz="2800" smtClean="0">
              <a:cs typeface="+mn-cs"/>
            </a:endParaRPr>
          </a:p>
          <a:p>
            <a:pPr algn="r" eaLnBrk="1" hangingPunct="1">
              <a:lnSpc>
                <a:spcPct val="90000"/>
              </a:lnSpc>
              <a:buFontTx/>
              <a:buNone/>
              <a:defRPr/>
            </a:pPr>
            <a:r>
              <a:rPr lang="en-US" sz="2800" smtClean="0">
                <a:cs typeface="+mn-cs"/>
              </a:rPr>
              <a:t>Demographics</a:t>
            </a:r>
          </a:p>
          <a:p>
            <a:pPr algn="r" eaLnBrk="1" hangingPunct="1">
              <a:lnSpc>
                <a:spcPct val="90000"/>
              </a:lnSpc>
              <a:buFontTx/>
              <a:buNone/>
              <a:defRPr/>
            </a:pPr>
            <a:r>
              <a:rPr lang="en-US" sz="2800" smtClean="0">
                <a:cs typeface="+mn-cs"/>
              </a:rPr>
              <a:t>Needs</a:t>
            </a:r>
          </a:p>
          <a:p>
            <a:pPr algn="r" eaLnBrk="1" hangingPunct="1">
              <a:lnSpc>
                <a:spcPct val="90000"/>
              </a:lnSpc>
              <a:buFontTx/>
              <a:buNone/>
              <a:defRPr/>
            </a:pPr>
            <a:r>
              <a:rPr lang="en-US" sz="2800" smtClean="0">
                <a:cs typeface="+mn-cs"/>
              </a:rPr>
              <a:t>Attitude</a:t>
            </a:r>
          </a:p>
          <a:p>
            <a:pPr algn="r" eaLnBrk="1" hangingPunct="1">
              <a:lnSpc>
                <a:spcPct val="90000"/>
              </a:lnSpc>
              <a:buFontTx/>
              <a:buNone/>
              <a:defRPr/>
            </a:pPr>
            <a:r>
              <a:rPr lang="en-US" sz="2800" smtClean="0">
                <a:cs typeface="+mn-cs"/>
              </a:rPr>
              <a:t>Knowledge level</a:t>
            </a:r>
          </a:p>
          <a:p>
            <a:pPr algn="r" eaLnBrk="1" hangingPunct="1">
              <a:lnSpc>
                <a:spcPct val="90000"/>
              </a:lnSpc>
              <a:buFontTx/>
              <a:buNone/>
              <a:defRPr/>
            </a:pPr>
            <a:r>
              <a:rPr lang="en-US" sz="2800" smtClean="0">
                <a:cs typeface="+mn-cs"/>
              </a:rPr>
              <a:t>Environment (physical, psychological)</a:t>
            </a:r>
          </a:p>
        </p:txBody>
      </p:sp>
      <p:pic>
        <p:nvPicPr>
          <p:cNvPr id="20491" name="Picture 11" descr="audienc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3300" y="2057400"/>
            <a:ext cx="56007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20491"/>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grpId="0" nodeType="afterEffect">
                                  <p:stCondLst>
                                    <p:cond delay="1500"/>
                                  </p:stCondLst>
                                  <p:childTnLst>
                                    <p:set>
                                      <p:cBhvr>
                                        <p:cTn id="9"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AC5E2E9-ACBA-7843-A45E-9B459A08C151}" type="slidenum">
              <a:rPr lang="en-US"/>
              <a:pPr>
                <a:defRPr/>
              </a:pPr>
              <a:t>18</a:t>
            </a:fld>
            <a:endParaRPr lang="en-US"/>
          </a:p>
        </p:txBody>
      </p:sp>
      <p:sp>
        <p:nvSpPr>
          <p:cNvPr id="21506" name="Rectangle 2"/>
          <p:cNvSpPr>
            <a:spLocks noGrp="1" noChangeArrowheads="1"/>
          </p:cNvSpPr>
          <p:nvPr>
            <p:ph type="title"/>
          </p:nvPr>
        </p:nvSpPr>
        <p:spPr>
          <a:xfrm>
            <a:off x="0" y="0"/>
            <a:ext cx="9067800" cy="1447800"/>
          </a:xfrm>
        </p:spPr>
        <p:txBody>
          <a:bodyPr/>
          <a:lstStyle/>
          <a:p>
            <a:pPr algn="l" eaLnBrk="1" hangingPunct="1">
              <a:defRPr/>
            </a:pPr>
            <a:r>
              <a:rPr lang="en-US" sz="2800" b="1" smtClean="0">
                <a:cs typeface="+mj-cs"/>
              </a:rPr>
              <a:t>Step 2:  Develop Objective and Position-Action-Benefit</a:t>
            </a:r>
          </a:p>
        </p:txBody>
      </p:sp>
      <p:sp>
        <p:nvSpPr>
          <p:cNvPr id="21507" name="Rectangle 3"/>
          <p:cNvSpPr>
            <a:spLocks noGrp="1" noChangeArrowheads="1"/>
          </p:cNvSpPr>
          <p:nvPr>
            <p:ph type="body" idx="1"/>
          </p:nvPr>
        </p:nvSpPr>
        <p:spPr>
          <a:xfrm>
            <a:off x="228600" y="1905000"/>
            <a:ext cx="3200400" cy="2895600"/>
          </a:xfrm>
        </p:spPr>
        <p:txBody>
          <a:bodyPr anchor="ctr"/>
          <a:lstStyle/>
          <a:p>
            <a:pPr indent="0" algn="r" eaLnBrk="1" hangingPunct="1">
              <a:buFontTx/>
              <a:buNone/>
              <a:defRPr/>
            </a:pPr>
            <a:r>
              <a:rPr lang="en-US" smtClean="0">
                <a:cs typeface="+mn-cs"/>
              </a:rPr>
              <a:t>What do you want to accomplish?</a:t>
            </a:r>
          </a:p>
        </p:txBody>
      </p:sp>
      <p:pic>
        <p:nvPicPr>
          <p:cNvPr id="43012" name="Picture 3" descr="mounta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2209800"/>
            <a:ext cx="49530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FCFFFC8C-C407-B14A-86D0-67AED846541B}" type="slidenum">
              <a:rPr lang="en-US"/>
              <a:pPr>
                <a:defRPr/>
              </a:pPr>
              <a:t>19</a:t>
            </a:fld>
            <a:endParaRPr lang="en-US"/>
          </a:p>
        </p:txBody>
      </p:sp>
      <p:sp>
        <p:nvSpPr>
          <p:cNvPr id="50178" name="Rectangle 2"/>
          <p:cNvSpPr>
            <a:spLocks noGrp="1" noChangeArrowheads="1"/>
          </p:cNvSpPr>
          <p:nvPr>
            <p:ph type="title"/>
          </p:nvPr>
        </p:nvSpPr>
        <p:spPr>
          <a:xfrm>
            <a:off x="0" y="0"/>
            <a:ext cx="8229600" cy="1143000"/>
          </a:xfrm>
        </p:spPr>
        <p:txBody>
          <a:bodyPr/>
          <a:lstStyle/>
          <a:p>
            <a:pPr algn="l" eaLnBrk="1" hangingPunct="1">
              <a:defRPr/>
            </a:pPr>
            <a:r>
              <a:rPr lang="en-US" sz="3200" b="1" smtClean="0">
                <a:cs typeface="+mj-cs"/>
              </a:rPr>
              <a:t>Step 2:  Position-Action-Benefit</a:t>
            </a:r>
          </a:p>
        </p:txBody>
      </p:sp>
      <p:sp>
        <p:nvSpPr>
          <p:cNvPr id="50179" name="Rectangle 3"/>
          <p:cNvSpPr>
            <a:spLocks noGrp="1" noChangeArrowheads="1"/>
          </p:cNvSpPr>
          <p:nvPr>
            <p:ph type="body" idx="1"/>
          </p:nvPr>
        </p:nvSpPr>
        <p:spPr>
          <a:xfrm>
            <a:off x="304800" y="2133600"/>
            <a:ext cx="3810000" cy="4343400"/>
          </a:xfrm>
        </p:spPr>
        <p:txBody>
          <a:bodyPr/>
          <a:lstStyle/>
          <a:p>
            <a:pPr eaLnBrk="1" hangingPunct="1">
              <a:buFontTx/>
              <a:buNone/>
              <a:defRPr/>
            </a:pPr>
            <a:r>
              <a:rPr lang="en-US" sz="2800" smtClean="0">
                <a:cs typeface="+mn-cs"/>
              </a:rPr>
              <a:t>What is your </a:t>
            </a:r>
            <a:r>
              <a:rPr lang="en-US" sz="2800" smtClean="0">
                <a:cs typeface="+mn-cs"/>
                <a:hlinkClick r:id="rId3" action="ppaction://hlinkfile" tooltip="Talk about an opinion...."/>
              </a:rPr>
              <a:t>opinion?</a:t>
            </a:r>
            <a:endParaRPr lang="en-US" sz="2800" smtClean="0">
              <a:cs typeface="+mn-cs"/>
            </a:endParaRPr>
          </a:p>
          <a:p>
            <a:pPr eaLnBrk="1" hangingPunct="1">
              <a:buFontTx/>
              <a:buNone/>
              <a:defRPr/>
            </a:pPr>
            <a:r>
              <a:rPr lang="en-US" sz="2800" smtClean="0">
                <a:cs typeface="+mn-cs"/>
              </a:rPr>
              <a:t>What do you want your audience to </a:t>
            </a:r>
            <a:r>
              <a:rPr lang="en-US" sz="2800" i="1" smtClean="0">
                <a:cs typeface="+mn-cs"/>
              </a:rPr>
              <a:t>do</a:t>
            </a:r>
            <a:r>
              <a:rPr lang="en-US" sz="2800" smtClean="0">
                <a:cs typeface="+mn-cs"/>
              </a:rPr>
              <a:t>?</a:t>
            </a:r>
          </a:p>
          <a:p>
            <a:pPr eaLnBrk="1" hangingPunct="1">
              <a:buFontTx/>
              <a:buNone/>
              <a:defRPr/>
            </a:pPr>
            <a:r>
              <a:rPr lang="en-US" sz="2800" smtClean="0">
                <a:cs typeface="+mn-cs"/>
              </a:rPr>
              <a:t>What</a:t>
            </a:r>
            <a:r>
              <a:rPr lang="ja-JP" altLang="en-US" sz="2800" smtClean="0">
                <a:latin typeface="Arial"/>
                <a:cs typeface="+mn-cs"/>
              </a:rPr>
              <a:t>’</a:t>
            </a:r>
            <a:r>
              <a:rPr lang="en-US" sz="2800" smtClean="0">
                <a:cs typeface="+mn-cs"/>
              </a:rPr>
              <a:t>s in it for them?</a:t>
            </a:r>
          </a:p>
          <a:p>
            <a:pPr eaLnBrk="1" hangingPunct="1">
              <a:buFontTx/>
              <a:buNone/>
              <a:defRPr/>
            </a:pPr>
            <a:endParaRPr lang="en-US" smtClean="0">
              <a:cs typeface="+mn-cs"/>
            </a:endParaRPr>
          </a:p>
        </p:txBody>
      </p:sp>
      <p:pic>
        <p:nvPicPr>
          <p:cNvPr id="50181" name="Picture 5" descr="mone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487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tim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7000" y="5029200"/>
            <a:ext cx="1752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confidenc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53000" y="4953000"/>
            <a:ext cx="1465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15" descr="carro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53200" y="2286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1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1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A3E435F-38F3-164B-A4AC-C5457FF1B4DE}" type="slidenum">
              <a:rPr lang="en-US"/>
              <a:pPr>
                <a:defRPr/>
              </a:pPr>
              <a:t>2</a:t>
            </a:fld>
            <a:endParaRPr lang="en-US"/>
          </a:p>
        </p:txBody>
      </p:sp>
      <p:sp>
        <p:nvSpPr>
          <p:cNvPr id="102404" name="Text Box 4"/>
          <p:cNvSpPr txBox="1">
            <a:spLocks noChangeArrowheads="1"/>
          </p:cNvSpPr>
          <p:nvPr/>
        </p:nvSpPr>
        <p:spPr bwMode="auto">
          <a:xfrm>
            <a:off x="457200" y="1690688"/>
            <a:ext cx="5127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rgbClr val="434343"/>
                </a:solidFill>
                <a:latin typeface="Gill Sans MT" charset="0"/>
                <a:cs typeface="+mn-cs"/>
              </a:rPr>
              <a:t>How to deal with your energy</a:t>
            </a:r>
          </a:p>
        </p:txBody>
      </p:sp>
      <p:sp>
        <p:nvSpPr>
          <p:cNvPr id="102405" name="Text Box 5"/>
          <p:cNvSpPr txBox="1">
            <a:spLocks noChangeArrowheads="1"/>
          </p:cNvSpPr>
          <p:nvPr/>
        </p:nvSpPr>
        <p:spPr bwMode="auto">
          <a:xfrm>
            <a:off x="1447800" y="2986088"/>
            <a:ext cx="6416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rgbClr val="434343"/>
                </a:solidFill>
                <a:latin typeface="Gill Sans MT" charset="0"/>
                <a:cs typeface="+mn-cs"/>
              </a:rPr>
              <a:t>How to put the presentation together</a:t>
            </a:r>
          </a:p>
        </p:txBody>
      </p:sp>
      <p:sp>
        <p:nvSpPr>
          <p:cNvPr id="102406" name="Text Box 6"/>
          <p:cNvSpPr txBox="1">
            <a:spLocks noChangeArrowheads="1"/>
          </p:cNvSpPr>
          <p:nvPr/>
        </p:nvSpPr>
        <p:spPr bwMode="auto">
          <a:xfrm>
            <a:off x="2133600" y="4267200"/>
            <a:ext cx="6667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rgbClr val="434343"/>
                </a:solidFill>
                <a:latin typeface="Gill Sans MT" charset="0"/>
                <a:cs typeface="+mn-cs"/>
              </a:rPr>
              <a:t>How to make PowerPoint work for you</a:t>
            </a:r>
          </a:p>
        </p:txBody>
      </p:sp>
      <p:pic>
        <p:nvPicPr>
          <p:cNvPr id="102410"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2209800"/>
            <a:ext cx="2540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02410"/>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xit" presetSubtype="0" fill="hold" grpId="1" nodeType="afterEffect">
                                  <p:stCondLst>
                                    <p:cond delay="0"/>
                                  </p:stCondLst>
                                  <p:childTnLst>
                                    <p:set>
                                      <p:cBhvr>
                                        <p:cTn id="21" dur="1" fill="hold">
                                          <p:stCondLst>
                                            <p:cond delay="499"/>
                                          </p:stCondLst>
                                        </p:cTn>
                                        <p:tgtEl>
                                          <p:spTgt spid="102404"/>
                                        </p:tgtEl>
                                        <p:attrNameLst>
                                          <p:attrName>style.visibility</p:attrName>
                                        </p:attrNameLst>
                                      </p:cBhvr>
                                      <p:to>
                                        <p:strVal val="hidden"/>
                                      </p:to>
                                    </p:set>
                                  </p:childTnLst>
                                </p:cTn>
                              </p:par>
                            </p:childTnLst>
                          </p:cTn>
                        </p:par>
                        <p:par>
                          <p:cTn id="22" fill="hold" nodeType="afterGroup">
                            <p:stCondLst>
                              <p:cond delay="1000"/>
                            </p:stCondLst>
                            <p:childTnLst>
                              <p:par>
                                <p:cTn id="23" presetID="1" presetClass="exit" presetSubtype="0" fill="hold" grpId="1" nodeType="afterEffect">
                                  <p:stCondLst>
                                    <p:cond delay="0"/>
                                  </p:stCondLst>
                                  <p:childTnLst>
                                    <p:set>
                                      <p:cBhvr>
                                        <p:cTn id="24" dur="1" fill="hold">
                                          <p:stCondLst>
                                            <p:cond delay="499"/>
                                          </p:stCondLst>
                                        </p:cTn>
                                        <p:tgtEl>
                                          <p:spTgt spid="102405"/>
                                        </p:tgtEl>
                                        <p:attrNameLst>
                                          <p:attrName>style.visibility</p:attrName>
                                        </p:attrNameLst>
                                      </p:cBhvr>
                                      <p:to>
                                        <p:strVal val="hidden"/>
                                      </p:to>
                                    </p:set>
                                  </p:childTnLst>
                                </p:cTn>
                              </p:par>
                            </p:childTnLst>
                          </p:cTn>
                        </p:par>
                        <p:par>
                          <p:cTn id="25" fill="hold" nodeType="afterGroup">
                            <p:stCondLst>
                              <p:cond delay="1500"/>
                            </p:stCondLst>
                            <p:childTnLst>
                              <p:par>
                                <p:cTn id="26" presetID="1" presetClass="exit" presetSubtype="0" fill="hold" grpId="1" nodeType="afterEffect">
                                  <p:stCondLst>
                                    <p:cond delay="0"/>
                                  </p:stCondLst>
                                  <p:childTnLst>
                                    <p:set>
                                      <p:cBhvr>
                                        <p:cTn id="27" dur="1" fill="hold">
                                          <p:stCondLst>
                                            <p:cond delay="499"/>
                                          </p:stCondLst>
                                        </p:cTn>
                                        <p:tgtEl>
                                          <p:spTgt spid="10240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499"/>
                                          </p:stCondLst>
                                        </p:cTn>
                                        <p:tgtEl>
                                          <p:spTgt spid="102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4" grpId="1" autoUpdateAnimBg="0"/>
      <p:bldP spid="102405" grpId="0" autoUpdateAnimBg="0"/>
      <p:bldP spid="102405" grpId="1" autoUpdateAnimBg="0"/>
      <p:bldP spid="102406" grpId="0" autoUpdateAnimBg="0"/>
      <p:bldP spid="102406" grpId="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4ADF66-6F20-DC4E-B612-C2EC27AA1712}" type="slidenum">
              <a:rPr lang="en-US"/>
              <a:pPr>
                <a:defRPr/>
              </a:pPr>
              <a:t>20</a:t>
            </a:fld>
            <a:endParaRPr lang="en-US"/>
          </a:p>
        </p:txBody>
      </p:sp>
      <p:sp>
        <p:nvSpPr>
          <p:cNvPr id="26626" name="Rectangle 2"/>
          <p:cNvSpPr>
            <a:spLocks noGrp="1" noChangeArrowheads="1"/>
          </p:cNvSpPr>
          <p:nvPr>
            <p:ph type="title"/>
          </p:nvPr>
        </p:nvSpPr>
        <p:spPr>
          <a:xfrm>
            <a:off x="0" y="0"/>
            <a:ext cx="6248400" cy="1143000"/>
          </a:xfrm>
        </p:spPr>
        <p:txBody>
          <a:bodyPr/>
          <a:lstStyle/>
          <a:p>
            <a:pPr algn="l" eaLnBrk="1" hangingPunct="1">
              <a:defRPr/>
            </a:pPr>
            <a:r>
              <a:rPr lang="en-US" sz="3200" b="1" smtClean="0">
                <a:cs typeface="+mj-cs"/>
              </a:rPr>
              <a:t>Step 3:  Brainstorm Main Ideas</a:t>
            </a:r>
          </a:p>
        </p:txBody>
      </p:sp>
      <p:sp>
        <p:nvSpPr>
          <p:cNvPr id="26627" name="Rectangle 3"/>
          <p:cNvSpPr>
            <a:spLocks noGrp="1" noChangeArrowheads="1"/>
          </p:cNvSpPr>
          <p:nvPr>
            <p:ph type="body" idx="1"/>
          </p:nvPr>
        </p:nvSpPr>
        <p:spPr>
          <a:xfrm>
            <a:off x="457200" y="2514600"/>
            <a:ext cx="3657600" cy="2590800"/>
          </a:xfrm>
          <a:extLst>
            <a:ext uri="{91240B29-F687-4f45-9708-019B960494DF}">
              <a14:hiddenLine xmlns:a14="http://schemas.microsoft.com/office/drawing/2010/main" w="9525">
                <a:solidFill>
                  <a:schemeClr val="bg1"/>
                </a:solidFill>
                <a:miter lim="800000"/>
                <a:headEnd/>
                <a:tailEnd/>
              </a14:hiddenLine>
            </a:ext>
          </a:extLst>
        </p:spPr>
        <p:txBody>
          <a:bodyPr/>
          <a:lstStyle/>
          <a:p>
            <a:pPr algn="r" eaLnBrk="1" hangingPunct="1">
              <a:buFontTx/>
              <a:buNone/>
              <a:defRPr/>
            </a:pPr>
            <a:endParaRPr lang="en-US" sz="2800" b="1" smtClean="0">
              <a:cs typeface="+mn-cs"/>
            </a:endParaRPr>
          </a:p>
          <a:p>
            <a:pPr algn="r" eaLnBrk="1" hangingPunct="1">
              <a:buFontTx/>
              <a:buNone/>
              <a:defRPr/>
            </a:pPr>
            <a:r>
              <a:rPr lang="en-US" sz="2800" smtClean="0">
                <a:cs typeface="+mn-cs"/>
              </a:rPr>
              <a:t>Go for quantity</a:t>
            </a:r>
          </a:p>
          <a:p>
            <a:pPr algn="r" eaLnBrk="1" hangingPunct="1">
              <a:buFontTx/>
              <a:buNone/>
              <a:defRPr/>
            </a:pPr>
            <a:r>
              <a:rPr lang="en-US" sz="2800" smtClean="0">
                <a:cs typeface="+mn-cs"/>
              </a:rPr>
              <a:t>Don</a:t>
            </a:r>
            <a:r>
              <a:rPr lang="ja-JP" altLang="en-US" sz="2800" smtClean="0">
                <a:latin typeface="Arial"/>
                <a:cs typeface="+mn-cs"/>
              </a:rPr>
              <a:t>’</a:t>
            </a:r>
            <a:r>
              <a:rPr lang="en-US" sz="2800" smtClean="0">
                <a:cs typeface="+mn-cs"/>
              </a:rPr>
              <a:t>t censor </a:t>
            </a:r>
          </a:p>
          <a:p>
            <a:pPr algn="r" eaLnBrk="1" hangingPunct="1">
              <a:buFontTx/>
              <a:buNone/>
              <a:defRPr/>
            </a:pPr>
            <a:r>
              <a:rPr lang="en-US" sz="2800" smtClean="0">
                <a:cs typeface="+mn-cs"/>
              </a:rPr>
              <a:t>2-5 main ideas</a:t>
            </a:r>
          </a:p>
        </p:txBody>
      </p:sp>
      <p:pic>
        <p:nvPicPr>
          <p:cNvPr id="47108" name="Picture 3" descr="brainstor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286000"/>
            <a:ext cx="40005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5E0FD42E-B88F-DC45-AA2A-C934467E6C2D}" type="slidenum">
              <a:rPr lang="en-US"/>
              <a:pPr>
                <a:defRPr/>
              </a:pPr>
              <a:t>21</a:t>
            </a:fld>
            <a:endParaRPr lang="en-US"/>
          </a:p>
        </p:txBody>
      </p:sp>
      <p:sp>
        <p:nvSpPr>
          <p:cNvPr id="82946" name="Rectangle 2"/>
          <p:cNvSpPr>
            <a:spLocks noGrp="1" noChangeArrowheads="1"/>
          </p:cNvSpPr>
          <p:nvPr>
            <p:ph type="title"/>
          </p:nvPr>
        </p:nvSpPr>
        <p:spPr>
          <a:xfrm>
            <a:off x="0" y="0"/>
            <a:ext cx="8229600" cy="1143000"/>
          </a:xfrm>
        </p:spPr>
        <p:txBody>
          <a:bodyPr/>
          <a:lstStyle/>
          <a:p>
            <a:pPr algn="l" eaLnBrk="1" hangingPunct="1">
              <a:defRPr/>
            </a:pPr>
            <a:r>
              <a:rPr lang="en-US" sz="3200" b="1" smtClean="0">
                <a:cs typeface="+mj-cs"/>
              </a:rPr>
              <a:t>Step 4:  State the Subpoints</a:t>
            </a:r>
          </a:p>
        </p:txBody>
      </p:sp>
      <p:sp>
        <p:nvSpPr>
          <p:cNvPr id="82947" name="Rectangle 3"/>
          <p:cNvSpPr>
            <a:spLocks noGrp="1" noChangeArrowheads="1"/>
          </p:cNvSpPr>
          <p:nvPr>
            <p:ph type="body" idx="1"/>
          </p:nvPr>
        </p:nvSpPr>
        <p:spPr>
          <a:xfrm>
            <a:off x="838200" y="2971800"/>
            <a:ext cx="3048000" cy="2057400"/>
          </a:xfrm>
          <a:extLst>
            <a:ext uri="{91240B29-F687-4f45-9708-019B960494DF}">
              <a14:hiddenLine xmlns:a14="http://schemas.microsoft.com/office/drawing/2010/main" w="9525">
                <a:solidFill>
                  <a:schemeClr val="bg1"/>
                </a:solidFill>
                <a:miter lim="800000"/>
                <a:headEnd/>
                <a:tailEnd/>
              </a14:hiddenLine>
            </a:ext>
          </a:extLst>
        </p:spPr>
        <p:txBody>
          <a:bodyPr/>
          <a:lstStyle/>
          <a:p>
            <a:pPr algn="r" eaLnBrk="1" hangingPunct="1">
              <a:buFontTx/>
              <a:buNone/>
              <a:defRPr/>
            </a:pPr>
            <a:r>
              <a:rPr lang="en-US" sz="2800" smtClean="0">
                <a:cs typeface="+mn-cs"/>
              </a:rPr>
              <a:t>Evidence</a:t>
            </a:r>
          </a:p>
          <a:p>
            <a:pPr algn="r" eaLnBrk="1" hangingPunct="1">
              <a:buFontTx/>
              <a:buNone/>
              <a:defRPr/>
            </a:pPr>
            <a:r>
              <a:rPr lang="en-US" sz="2800" smtClean="0">
                <a:cs typeface="+mn-cs"/>
              </a:rPr>
              <a:t>Supporting ideas</a:t>
            </a:r>
          </a:p>
          <a:p>
            <a:pPr algn="r" eaLnBrk="1" hangingPunct="1">
              <a:buFontTx/>
              <a:buNone/>
              <a:defRPr/>
            </a:pPr>
            <a:r>
              <a:rPr lang="en-US" sz="2800" smtClean="0">
                <a:cs typeface="+mn-cs"/>
              </a:rPr>
              <a:t>Logical flow</a:t>
            </a:r>
          </a:p>
        </p:txBody>
      </p:sp>
      <p:grpSp>
        <p:nvGrpSpPr>
          <p:cNvPr id="49156" name="Group 9"/>
          <p:cNvGrpSpPr>
            <a:grpSpLocks/>
          </p:cNvGrpSpPr>
          <p:nvPr/>
        </p:nvGrpSpPr>
        <p:grpSpPr bwMode="auto">
          <a:xfrm>
            <a:off x="4419600" y="2133600"/>
            <a:ext cx="3810000" cy="3810000"/>
            <a:chOff x="2784" y="1344"/>
            <a:chExt cx="2400" cy="2400"/>
          </a:xfrm>
        </p:grpSpPr>
        <p:pic>
          <p:nvPicPr>
            <p:cNvPr id="49157" name="Picture 7" descr="flow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4" y="1344"/>
              <a:ext cx="240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Rectangle 8"/>
            <p:cNvSpPr>
              <a:spLocks noChangeArrowheads="1"/>
            </p:cNvSpPr>
            <p:nvPr/>
          </p:nvSpPr>
          <p:spPr bwMode="auto">
            <a:xfrm>
              <a:off x="3840" y="2064"/>
              <a:ext cx="912" cy="52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EBF9A345-EE80-7244-BB27-AA741C35154F}" type="slidenum">
              <a:rPr lang="en-US"/>
              <a:pPr>
                <a:defRPr/>
              </a:pPr>
              <a:t>22</a:t>
            </a:fld>
            <a:endParaRPr lang="en-US"/>
          </a:p>
        </p:txBody>
      </p:sp>
      <p:sp>
        <p:nvSpPr>
          <p:cNvPr id="27650" name="Rectangle 2"/>
          <p:cNvSpPr>
            <a:spLocks noGrp="1" noChangeArrowheads="1"/>
          </p:cNvSpPr>
          <p:nvPr>
            <p:ph type="title"/>
          </p:nvPr>
        </p:nvSpPr>
        <p:spPr>
          <a:xfrm>
            <a:off x="0" y="0"/>
            <a:ext cx="8229600" cy="1143000"/>
          </a:xfrm>
        </p:spPr>
        <p:txBody>
          <a:bodyPr/>
          <a:lstStyle/>
          <a:p>
            <a:pPr algn="l" eaLnBrk="1" hangingPunct="1">
              <a:defRPr/>
            </a:pPr>
            <a:r>
              <a:rPr lang="en-US" sz="2800" b="1" smtClean="0">
                <a:cs typeface="+mj-cs"/>
              </a:rPr>
              <a:t>Step 5:  Develop Introductions and Conclusions</a:t>
            </a:r>
          </a:p>
        </p:txBody>
      </p:sp>
      <p:sp>
        <p:nvSpPr>
          <p:cNvPr id="27653" name="Text Box 5"/>
          <p:cNvSpPr txBox="1">
            <a:spLocks noChangeArrowheads="1"/>
          </p:cNvSpPr>
          <p:nvPr/>
        </p:nvSpPr>
        <p:spPr bwMode="auto">
          <a:xfrm>
            <a:off x="822325" y="2170113"/>
            <a:ext cx="260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4B4B4B"/>
                </a:solidFill>
                <a:cs typeface="+mn-cs"/>
              </a:rPr>
              <a:t>Get their attention</a:t>
            </a:r>
          </a:p>
        </p:txBody>
      </p:sp>
      <p:sp>
        <p:nvSpPr>
          <p:cNvPr id="27654" name="Text Box 6"/>
          <p:cNvSpPr txBox="1">
            <a:spLocks noChangeArrowheads="1"/>
          </p:cNvSpPr>
          <p:nvPr/>
        </p:nvSpPr>
        <p:spPr bwMode="auto">
          <a:xfrm>
            <a:off x="1219200" y="3148013"/>
            <a:ext cx="215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4B4B4B"/>
                </a:solidFill>
                <a:cs typeface="+mn-cs"/>
              </a:rPr>
              <a:t>Create rapport</a:t>
            </a:r>
          </a:p>
        </p:txBody>
      </p:sp>
      <p:sp>
        <p:nvSpPr>
          <p:cNvPr id="27655" name="Text Box 7"/>
          <p:cNvSpPr txBox="1">
            <a:spLocks noChangeArrowheads="1"/>
          </p:cNvSpPr>
          <p:nvPr/>
        </p:nvSpPr>
        <p:spPr bwMode="auto">
          <a:xfrm>
            <a:off x="1752600" y="4125913"/>
            <a:ext cx="228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4B4B4B"/>
                </a:solidFill>
                <a:cs typeface="+mn-cs"/>
              </a:rPr>
              <a:t>Build Credibility</a:t>
            </a:r>
          </a:p>
        </p:txBody>
      </p:sp>
      <p:sp>
        <p:nvSpPr>
          <p:cNvPr id="27656" name="Text Box 8"/>
          <p:cNvSpPr txBox="1">
            <a:spLocks noChangeArrowheads="1"/>
          </p:cNvSpPr>
          <p:nvPr/>
        </p:nvSpPr>
        <p:spPr bwMode="auto">
          <a:xfrm>
            <a:off x="2286000" y="5105400"/>
            <a:ext cx="4848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4B4B4B"/>
                </a:solidFill>
                <a:cs typeface="+mn-cs"/>
              </a:rPr>
              <a:t>Describe what you</a:t>
            </a:r>
            <a:r>
              <a:rPr lang="ja-JP" altLang="en-US" sz="2400">
                <a:solidFill>
                  <a:srgbClr val="4B4B4B"/>
                </a:solidFill>
                <a:latin typeface="Arial"/>
                <a:cs typeface="+mn-cs"/>
              </a:rPr>
              <a:t>’</a:t>
            </a:r>
            <a:r>
              <a:rPr lang="en-US" sz="2400">
                <a:solidFill>
                  <a:srgbClr val="4B4B4B"/>
                </a:solidFill>
                <a:cs typeface="+mn-cs"/>
              </a:rPr>
              <a:t>re talking about</a:t>
            </a:r>
          </a:p>
        </p:txBody>
      </p:sp>
      <p:pic>
        <p:nvPicPr>
          <p:cNvPr id="27658"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762000"/>
            <a:ext cx="44100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660"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800" y="1295400"/>
            <a:ext cx="29225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662"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1752600"/>
            <a:ext cx="3581400"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663" name="Picture 1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91000" y="1752600"/>
            <a:ext cx="2354263"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765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765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xit" presetSubtype="0" fill="hold" nodeType="afterEffect">
                                  <p:stCondLst>
                                    <p:cond delay="0"/>
                                  </p:stCondLst>
                                  <p:childTnLst>
                                    <p:set>
                                      <p:cBhvr>
                                        <p:cTn id="16" dur="1" fill="hold">
                                          <p:stCondLst>
                                            <p:cond delay="499"/>
                                          </p:stCondLst>
                                        </p:cTn>
                                        <p:tgtEl>
                                          <p:spTgt spid="27658"/>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2766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655"/>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xit" presetSubtype="0" fill="hold" nodeType="afterEffect">
                                  <p:stCondLst>
                                    <p:cond delay="0"/>
                                  </p:stCondLst>
                                  <p:childTnLst>
                                    <p:set>
                                      <p:cBhvr>
                                        <p:cTn id="26" dur="1" fill="hold">
                                          <p:stCondLst>
                                            <p:cond delay="499"/>
                                          </p:stCondLst>
                                        </p:cTn>
                                        <p:tgtEl>
                                          <p:spTgt spid="27660"/>
                                        </p:tgtEl>
                                        <p:attrNameLst>
                                          <p:attrName>style.visibility</p:attrName>
                                        </p:attrNameLst>
                                      </p:cBhvr>
                                      <p:to>
                                        <p:strVal val="hidden"/>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2766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7656"/>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xit" presetSubtype="0" fill="hold" nodeType="afterEffect">
                                  <p:stCondLst>
                                    <p:cond delay="4000"/>
                                  </p:stCondLst>
                                  <p:childTnLst>
                                    <p:set>
                                      <p:cBhvr>
                                        <p:cTn id="36" dur="1" fill="hold">
                                          <p:stCondLst>
                                            <p:cond delay="499"/>
                                          </p:stCondLst>
                                        </p:cTn>
                                        <p:tgtEl>
                                          <p:spTgt spid="27663"/>
                                        </p:tgtEl>
                                        <p:attrNameLst>
                                          <p:attrName>style.visibility</p:attrName>
                                        </p:attrNameLst>
                                      </p:cBhvr>
                                      <p:to>
                                        <p:strVal val="hidden"/>
                                      </p:to>
                                    </p:set>
                                  </p:childTnLst>
                                </p:cTn>
                              </p:par>
                            </p:childTnLst>
                          </p:cTn>
                        </p:par>
                        <p:par>
                          <p:cTn id="37" fill="hold" nodeType="afterGroup">
                            <p:stCondLst>
                              <p:cond delay="5000"/>
                            </p:stCondLst>
                            <p:childTnLst>
                              <p:par>
                                <p:cTn id="38" presetID="1" presetClass="entr" presetSubtype="0" fill="hold" nodeType="afterEffect">
                                  <p:stCondLst>
                                    <p:cond delay="0"/>
                                  </p:stCondLst>
                                  <p:childTnLst>
                                    <p:set>
                                      <p:cBhvr>
                                        <p:cTn id="39" dur="1" fill="hold">
                                          <p:stCondLst>
                                            <p:cond delay="499"/>
                                          </p:stCondLst>
                                        </p:cTn>
                                        <p:tgtEl>
                                          <p:spTgt spid="27662"/>
                                        </p:tgtEl>
                                        <p:attrNameLst>
                                          <p:attrName>style.visibility</p:attrName>
                                        </p:attrNameLst>
                                      </p:cBhvr>
                                      <p:to>
                                        <p:strVal val="visible"/>
                                      </p:to>
                                    </p:set>
                                  </p:childTnLst>
                                </p:cTn>
                              </p:par>
                            </p:childTnLst>
                          </p:cTn>
                        </p:par>
                        <p:par>
                          <p:cTn id="40" fill="hold" nodeType="afterGroup">
                            <p:stCondLst>
                              <p:cond delay="5500"/>
                            </p:stCondLst>
                            <p:childTnLst>
                              <p:par>
                                <p:cTn id="41" presetID="1" presetClass="exit" presetSubtype="0" fill="hold" nodeType="afterEffect">
                                  <p:stCondLst>
                                    <p:cond delay="4000"/>
                                  </p:stCondLst>
                                  <p:childTnLst>
                                    <p:set>
                                      <p:cBhvr>
                                        <p:cTn id="42" dur="1" fill="hold">
                                          <p:stCondLst>
                                            <p:cond delay="499"/>
                                          </p:stCondLst>
                                        </p:cTn>
                                        <p:tgtEl>
                                          <p:spTgt spid="276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utoUpdateAnimBg="0"/>
      <p:bldP spid="27655" grpId="0" autoUpdateAnimBg="0"/>
      <p:bldP spid="276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5ECBAB4-DD91-F54C-A265-5956BBB29191}" type="slidenum">
              <a:rPr lang="en-US"/>
              <a:pPr>
                <a:defRPr/>
              </a:pPr>
              <a:t>23</a:t>
            </a:fld>
            <a:endParaRPr lang="en-US"/>
          </a:p>
        </p:txBody>
      </p:sp>
      <p:sp>
        <p:nvSpPr>
          <p:cNvPr id="28674" name="Rectangle 2"/>
          <p:cNvSpPr>
            <a:spLocks noGrp="1" noChangeArrowheads="1"/>
          </p:cNvSpPr>
          <p:nvPr>
            <p:ph type="title"/>
          </p:nvPr>
        </p:nvSpPr>
        <p:spPr>
          <a:xfrm>
            <a:off x="0" y="-76200"/>
            <a:ext cx="8229600" cy="1143000"/>
          </a:xfrm>
        </p:spPr>
        <p:txBody>
          <a:bodyPr/>
          <a:lstStyle/>
          <a:p>
            <a:pPr algn="l" eaLnBrk="1" hangingPunct="1">
              <a:defRPr/>
            </a:pPr>
            <a:r>
              <a:rPr lang="en-US" sz="2800" b="1" smtClean="0">
                <a:cs typeface="+mj-cs"/>
              </a:rPr>
              <a:t>Step 5:  Conclusions</a:t>
            </a:r>
          </a:p>
        </p:txBody>
      </p:sp>
      <p:pic>
        <p:nvPicPr>
          <p:cNvPr id="76807" name="Picture 7" descr="airshow_chin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447800"/>
            <a:ext cx="47148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descr="AD%20Fireworks%20Finale%2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914400"/>
            <a:ext cx="47720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6809"/>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499"/>
                                          </p:stCondLst>
                                        </p:cTn>
                                        <p:tgtEl>
                                          <p:spTgt spid="768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214223F-AC85-304A-8647-73A13E787944}" type="slidenum">
              <a:rPr lang="en-US"/>
              <a:pPr>
                <a:defRPr/>
              </a:pPr>
              <a:t>24</a:t>
            </a:fld>
            <a:endParaRPr lang="en-US"/>
          </a:p>
        </p:txBody>
      </p:sp>
      <p:sp>
        <p:nvSpPr>
          <p:cNvPr id="29698" name="Rectangle 2"/>
          <p:cNvSpPr>
            <a:spLocks noGrp="1" noChangeArrowheads="1"/>
          </p:cNvSpPr>
          <p:nvPr>
            <p:ph type="title"/>
          </p:nvPr>
        </p:nvSpPr>
        <p:spPr>
          <a:xfrm>
            <a:off x="0" y="0"/>
            <a:ext cx="8229600" cy="1143000"/>
          </a:xfrm>
        </p:spPr>
        <p:txBody>
          <a:bodyPr/>
          <a:lstStyle/>
          <a:p>
            <a:pPr algn="l" eaLnBrk="1" hangingPunct="1">
              <a:defRPr/>
            </a:pPr>
            <a:r>
              <a:rPr lang="en-US" sz="2400" b="1" smtClean="0">
                <a:cs typeface="+mj-cs"/>
              </a:rPr>
              <a:t>Step 6:  Formulating the Main Idea Preview/Review Sentence</a:t>
            </a:r>
          </a:p>
        </p:txBody>
      </p:sp>
      <p:sp>
        <p:nvSpPr>
          <p:cNvPr id="29699" name="Rectangle 3"/>
          <p:cNvSpPr>
            <a:spLocks noGrp="1" noChangeArrowheads="1"/>
          </p:cNvSpPr>
          <p:nvPr>
            <p:ph type="body" idx="1"/>
          </p:nvPr>
        </p:nvSpPr>
        <p:spPr>
          <a:xfrm>
            <a:off x="762000" y="1752600"/>
            <a:ext cx="2819400" cy="4038600"/>
          </a:xfrm>
        </p:spPr>
        <p:txBody>
          <a:bodyPr/>
          <a:lstStyle/>
          <a:p>
            <a:pPr algn="ctr" eaLnBrk="1" hangingPunct="1">
              <a:lnSpc>
                <a:spcPct val="90000"/>
              </a:lnSpc>
              <a:buFontTx/>
              <a:buNone/>
              <a:defRPr/>
            </a:pPr>
            <a:endParaRPr lang="en-US" sz="2000" i="1" smtClean="0">
              <a:latin typeface="Palatino" charset="0"/>
              <a:cs typeface="+mn-cs"/>
            </a:endParaRPr>
          </a:p>
          <a:p>
            <a:pPr algn="ctr" eaLnBrk="1" hangingPunct="1">
              <a:lnSpc>
                <a:spcPct val="90000"/>
              </a:lnSpc>
              <a:buFontTx/>
              <a:buNone/>
              <a:defRPr/>
            </a:pPr>
            <a:r>
              <a:rPr lang="en-US" sz="2600" b="1" i="1" smtClean="0">
                <a:latin typeface="Palatino Linotype" charset="0"/>
                <a:cs typeface="+mn-cs"/>
              </a:rPr>
              <a:t>Tell them what you</a:t>
            </a:r>
            <a:r>
              <a:rPr lang="ja-JP" altLang="en-US" sz="2600" b="1" i="1" smtClean="0">
                <a:latin typeface="Arial"/>
                <a:cs typeface="+mn-cs"/>
              </a:rPr>
              <a:t>’</a:t>
            </a:r>
            <a:r>
              <a:rPr lang="en-US" sz="2600" b="1" i="1" smtClean="0">
                <a:latin typeface="Palatino Linotype" charset="0"/>
                <a:cs typeface="+mn-cs"/>
              </a:rPr>
              <a:t>re going to tell them – </a:t>
            </a:r>
          </a:p>
          <a:p>
            <a:pPr algn="ctr" eaLnBrk="1" hangingPunct="1">
              <a:lnSpc>
                <a:spcPct val="90000"/>
              </a:lnSpc>
              <a:buFontTx/>
              <a:buNone/>
              <a:defRPr/>
            </a:pPr>
            <a:endParaRPr lang="en-US" sz="2600" b="1" i="1" smtClean="0">
              <a:latin typeface="Palatino Linotype" charset="0"/>
              <a:cs typeface="+mn-cs"/>
            </a:endParaRPr>
          </a:p>
          <a:p>
            <a:pPr algn="ctr" eaLnBrk="1" hangingPunct="1">
              <a:lnSpc>
                <a:spcPct val="90000"/>
              </a:lnSpc>
              <a:buFontTx/>
              <a:buNone/>
              <a:defRPr/>
            </a:pPr>
            <a:r>
              <a:rPr lang="en-US" sz="2600" b="1" i="1" smtClean="0">
                <a:latin typeface="Palatino Linotype" charset="0"/>
                <a:cs typeface="+mn-cs"/>
              </a:rPr>
              <a:t>Tell them –</a:t>
            </a:r>
          </a:p>
          <a:p>
            <a:pPr algn="ctr" eaLnBrk="1" hangingPunct="1">
              <a:lnSpc>
                <a:spcPct val="90000"/>
              </a:lnSpc>
              <a:buFontTx/>
              <a:buNone/>
              <a:defRPr/>
            </a:pPr>
            <a:endParaRPr lang="en-US" sz="2600" b="1" i="1" smtClean="0">
              <a:latin typeface="Palatino Linotype" charset="0"/>
              <a:cs typeface="+mn-cs"/>
            </a:endParaRPr>
          </a:p>
          <a:p>
            <a:pPr algn="ctr" eaLnBrk="1" hangingPunct="1">
              <a:lnSpc>
                <a:spcPct val="90000"/>
              </a:lnSpc>
              <a:buFontTx/>
              <a:buNone/>
              <a:defRPr/>
            </a:pPr>
            <a:r>
              <a:rPr lang="en-US" sz="2600" b="1" i="1" smtClean="0">
                <a:latin typeface="Palatino Linotype" charset="0"/>
                <a:cs typeface="+mn-cs"/>
              </a:rPr>
              <a:t>Then, tell them what you told them.</a:t>
            </a:r>
          </a:p>
          <a:p>
            <a:pPr eaLnBrk="1" hangingPunct="1">
              <a:lnSpc>
                <a:spcPct val="90000"/>
              </a:lnSpc>
              <a:buFontTx/>
              <a:buNone/>
              <a:defRPr/>
            </a:pPr>
            <a:endParaRPr lang="en-US" sz="2600" i="1" smtClean="0">
              <a:latin typeface="Palatino" charset="0"/>
              <a:cs typeface="+mn-cs"/>
            </a:endParaRPr>
          </a:p>
        </p:txBody>
      </p:sp>
      <p:pic>
        <p:nvPicPr>
          <p:cNvPr id="55300" name="Picture 5" descr="Ham Sandwi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2400" y="1524000"/>
            <a:ext cx="487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B2A739D9-1743-BD4F-A202-4E06A5FB70DF}" type="slidenum">
              <a:rPr lang="en-US"/>
              <a:pPr>
                <a:defRPr/>
              </a:pPr>
              <a:t>25</a:t>
            </a:fld>
            <a:endParaRPr lang="en-US"/>
          </a:p>
        </p:txBody>
      </p:sp>
      <p:sp>
        <p:nvSpPr>
          <p:cNvPr id="30722" name="Rectangle 2"/>
          <p:cNvSpPr>
            <a:spLocks noGrp="1" noChangeArrowheads="1"/>
          </p:cNvSpPr>
          <p:nvPr>
            <p:ph type="title"/>
          </p:nvPr>
        </p:nvSpPr>
        <p:spPr>
          <a:xfrm>
            <a:off x="0" y="0"/>
            <a:ext cx="8229600" cy="1143000"/>
          </a:xfrm>
        </p:spPr>
        <p:txBody>
          <a:bodyPr/>
          <a:lstStyle/>
          <a:p>
            <a:pPr algn="l" eaLnBrk="1" hangingPunct="1">
              <a:defRPr/>
            </a:pPr>
            <a:r>
              <a:rPr lang="en-US" sz="2400" b="1" smtClean="0">
                <a:cs typeface="+mj-cs"/>
              </a:rPr>
              <a:t>Step 6:  Formulating the Main Idea Preview/Review Sentence</a:t>
            </a:r>
          </a:p>
        </p:txBody>
      </p:sp>
      <p:pic>
        <p:nvPicPr>
          <p:cNvPr id="45063" name="Picture 7" descr="bread-sli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705330">
            <a:off x="5118100" y="1511300"/>
            <a:ext cx="965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bread-sli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705330">
            <a:off x="6870700" y="4559300"/>
            <a:ext cx="965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Gener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487951">
            <a:off x="5486400" y="3733800"/>
            <a:ext cx="18288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Genera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298092">
            <a:off x="4875213" y="2971800"/>
            <a:ext cx="2060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14"/>
          <p:cNvSpPr txBox="1">
            <a:spLocks noChangeArrowheads="1"/>
          </p:cNvSpPr>
          <p:nvPr/>
        </p:nvSpPr>
        <p:spPr bwMode="auto">
          <a:xfrm>
            <a:off x="1219200" y="14478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4B4B4B"/>
                </a:solidFill>
                <a:cs typeface="+mn-cs"/>
              </a:rPr>
              <a:t>Introduction…including the opener and the PAB Statement</a:t>
            </a:r>
          </a:p>
        </p:txBody>
      </p:sp>
      <p:sp>
        <p:nvSpPr>
          <p:cNvPr id="45071" name="Text Box 15"/>
          <p:cNvSpPr txBox="1">
            <a:spLocks noChangeArrowheads="1"/>
          </p:cNvSpPr>
          <p:nvPr/>
        </p:nvSpPr>
        <p:spPr bwMode="auto">
          <a:xfrm>
            <a:off x="2362200" y="25146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4B4B4B"/>
                </a:solidFill>
                <a:cs typeface="+mn-cs"/>
              </a:rPr>
              <a:t>Preview sentence</a:t>
            </a:r>
          </a:p>
        </p:txBody>
      </p:sp>
      <p:sp>
        <p:nvSpPr>
          <p:cNvPr id="45072" name="Text Box 16"/>
          <p:cNvSpPr txBox="1">
            <a:spLocks noChangeArrowheads="1"/>
          </p:cNvSpPr>
          <p:nvPr/>
        </p:nvSpPr>
        <p:spPr bwMode="auto">
          <a:xfrm>
            <a:off x="1524000" y="39624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4B4B4B"/>
                </a:solidFill>
                <a:cs typeface="+mn-cs"/>
              </a:rPr>
              <a:t>Main ideas and sub-points</a:t>
            </a:r>
          </a:p>
        </p:txBody>
      </p:sp>
      <p:sp>
        <p:nvSpPr>
          <p:cNvPr id="45073" name="Text Box 17"/>
          <p:cNvSpPr txBox="1">
            <a:spLocks noChangeArrowheads="1"/>
          </p:cNvSpPr>
          <p:nvPr/>
        </p:nvSpPr>
        <p:spPr bwMode="auto">
          <a:xfrm>
            <a:off x="3733800" y="52578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4B4B4B"/>
                </a:solidFill>
                <a:cs typeface="+mn-cs"/>
              </a:rPr>
              <a:t>Review sentence</a:t>
            </a:r>
          </a:p>
        </p:txBody>
      </p:sp>
      <p:sp>
        <p:nvSpPr>
          <p:cNvPr id="45074" name="Text Box 18"/>
          <p:cNvSpPr txBox="1">
            <a:spLocks noChangeArrowheads="1"/>
          </p:cNvSpPr>
          <p:nvPr/>
        </p:nvSpPr>
        <p:spPr bwMode="auto">
          <a:xfrm>
            <a:off x="4800600" y="57150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4B4B4B"/>
                </a:solidFill>
                <a:cs typeface="+mn-cs"/>
              </a:rPr>
              <a:t>Conclusion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507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50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68"/>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500"/>
                                  </p:stCondLst>
                                  <p:childTnLst>
                                    <p:set>
                                      <p:cBhvr>
                                        <p:cTn id="19" dur="1" fill="hold">
                                          <p:stCondLst>
                                            <p:cond delay="0"/>
                                          </p:stCondLst>
                                        </p:cTn>
                                        <p:tgtEl>
                                          <p:spTgt spid="45066"/>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450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64"/>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45073"/>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5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p:bldP spid="45071" grpId="0"/>
      <p:bldP spid="45072" grpId="0"/>
      <p:bldP spid="45073" grpId="0"/>
      <p:bldP spid="450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AD3B60F6-639C-EC41-BEFC-793819861467}" type="slidenum">
              <a:rPr lang="en-US"/>
              <a:pPr>
                <a:defRPr/>
              </a:pPr>
              <a:t>26</a:t>
            </a:fld>
            <a:endParaRPr lang="en-US"/>
          </a:p>
        </p:txBody>
      </p:sp>
      <p:sp>
        <p:nvSpPr>
          <p:cNvPr id="31746" name="Rectangle 2"/>
          <p:cNvSpPr>
            <a:spLocks noGrp="1" noChangeArrowheads="1"/>
          </p:cNvSpPr>
          <p:nvPr>
            <p:ph type="title"/>
          </p:nvPr>
        </p:nvSpPr>
        <p:spPr>
          <a:xfrm>
            <a:off x="0" y="0"/>
            <a:ext cx="5638800" cy="762000"/>
          </a:xfrm>
        </p:spPr>
        <p:txBody>
          <a:bodyPr/>
          <a:lstStyle/>
          <a:p>
            <a:pPr algn="l" eaLnBrk="1" hangingPunct="1">
              <a:defRPr/>
            </a:pPr>
            <a:r>
              <a:rPr lang="en-US" sz="2400" b="1" smtClean="0">
                <a:cs typeface="+mj-cs"/>
              </a:rPr>
              <a:t>Step 7:  Develop Slides or Other Visual Aids</a:t>
            </a:r>
          </a:p>
        </p:txBody>
      </p:sp>
      <p:pic>
        <p:nvPicPr>
          <p:cNvPr id="59395" name="Picture 9" descr="linda_tw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2238" y="1790700"/>
            <a:ext cx="38195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AutoShape 11"/>
          <p:cNvSpPr>
            <a:spLocks noChangeArrowheads="1"/>
          </p:cNvSpPr>
          <p:nvPr/>
        </p:nvSpPr>
        <p:spPr bwMode="auto">
          <a:xfrm>
            <a:off x="6096000" y="1524000"/>
            <a:ext cx="2590800" cy="1524000"/>
          </a:xfrm>
          <a:prstGeom prst="wedgeEllipseCallout">
            <a:avLst>
              <a:gd name="adj1" fmla="val -4375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a:cs typeface="+mn-cs"/>
              </a:rPr>
              <a:t>We</a:t>
            </a:r>
            <a:r>
              <a:rPr lang="ja-JP" altLang="en-US">
                <a:latin typeface="Arial"/>
                <a:cs typeface="+mn-cs"/>
              </a:rPr>
              <a:t>’</a:t>
            </a:r>
            <a:r>
              <a:rPr lang="en-US">
                <a:cs typeface="+mn-cs"/>
              </a:rPr>
              <a:t>ll </a:t>
            </a:r>
          </a:p>
          <a:p>
            <a:pPr algn="ctr">
              <a:defRPr/>
            </a:pPr>
            <a:r>
              <a:rPr lang="en-US">
                <a:cs typeface="+mn-cs"/>
              </a:rPr>
              <a:t>tawlk</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 Box 3"/>
          <p:cNvSpPr txBox="1">
            <a:spLocks noChangeArrowheads="1"/>
          </p:cNvSpPr>
          <p:nvPr/>
        </p:nvSpPr>
        <p:spPr bwMode="auto">
          <a:xfrm>
            <a:off x="609600" y="466725"/>
            <a:ext cx="13366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b="1">
                <a:solidFill>
                  <a:schemeClr val="bg2"/>
                </a:solidFill>
                <a:cs typeface="+mn-cs"/>
              </a:rPr>
              <a:t>You</a:t>
            </a:r>
          </a:p>
        </p:txBody>
      </p:sp>
      <p:sp>
        <p:nvSpPr>
          <p:cNvPr id="159748" name="Text Box 4"/>
          <p:cNvSpPr txBox="1">
            <a:spLocks noChangeArrowheads="1"/>
          </p:cNvSpPr>
          <p:nvPr/>
        </p:nvSpPr>
        <p:spPr bwMode="auto">
          <a:xfrm>
            <a:off x="1981200" y="1828800"/>
            <a:ext cx="54403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b="1">
                <a:solidFill>
                  <a:schemeClr val="bg2"/>
                </a:solidFill>
                <a:cs typeface="+mn-cs"/>
              </a:rPr>
              <a:t>Your Presentation</a:t>
            </a:r>
          </a:p>
        </p:txBody>
      </p:sp>
      <p:sp>
        <p:nvSpPr>
          <p:cNvPr id="159749" name="Text Box 5"/>
          <p:cNvSpPr txBox="1">
            <a:spLocks noChangeArrowheads="1"/>
          </p:cNvSpPr>
          <p:nvPr/>
        </p:nvSpPr>
        <p:spPr bwMode="auto">
          <a:xfrm>
            <a:off x="3886200" y="358140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4000" b="1" i="1">
                <a:solidFill>
                  <a:schemeClr val="hlink"/>
                </a:solidFill>
                <a:latin typeface="Gill Sans MT" charset="0"/>
                <a:cs typeface="+mn-cs"/>
              </a:rPr>
              <a:t>...and PowerPoint</a:t>
            </a:r>
          </a:p>
        </p:txBody>
      </p:sp>
    </p:spTree>
  </p:cSld>
  <p:clrMapOvr>
    <a:masterClrMapping/>
  </p:clrMapOvr>
  <p:transition xmlns:p14="http://schemas.microsoft.com/office/powerpoint/2010/main" advTm="2679"/>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9846F08-69DA-B94E-A4D0-DF27D77CA378}" type="slidenum">
              <a:rPr lang="en-US"/>
              <a:pPr>
                <a:defRPr/>
              </a:pPr>
              <a:t>28</a:t>
            </a:fld>
            <a:endParaRPr lang="en-US"/>
          </a:p>
        </p:txBody>
      </p:sp>
      <p:sp>
        <p:nvSpPr>
          <p:cNvPr id="87044" name="Text Box 4"/>
          <p:cNvSpPr txBox="1">
            <a:spLocks noChangeArrowheads="1"/>
          </p:cNvSpPr>
          <p:nvPr/>
        </p:nvSpPr>
        <p:spPr bwMode="auto">
          <a:xfrm>
            <a:off x="0" y="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b="1" i="1">
                <a:solidFill>
                  <a:schemeClr val="hlink"/>
                </a:solidFill>
                <a:latin typeface="Gill Sans MT" charset="0"/>
                <a:cs typeface="+mn-cs"/>
              </a:rPr>
              <a:t>PowerPoint</a:t>
            </a:r>
          </a:p>
        </p:txBody>
      </p:sp>
      <p:grpSp>
        <p:nvGrpSpPr>
          <p:cNvPr id="63491" name="Group 7"/>
          <p:cNvGrpSpPr>
            <a:grpSpLocks/>
          </p:cNvGrpSpPr>
          <p:nvPr/>
        </p:nvGrpSpPr>
        <p:grpSpPr bwMode="auto">
          <a:xfrm>
            <a:off x="1905000" y="762000"/>
            <a:ext cx="5334000" cy="6096000"/>
            <a:chOff x="1200" y="480"/>
            <a:chExt cx="3360" cy="3840"/>
          </a:xfrm>
        </p:grpSpPr>
        <p:pic>
          <p:nvPicPr>
            <p:cNvPr id="63492" name="Picture 5" descr="Deathbyslides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 y="1776"/>
              <a:ext cx="3216"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Deathbyslides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4" y="480"/>
              <a:ext cx="225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228600"/>
            <a:ext cx="7772400" cy="762000"/>
          </a:xfrm>
        </p:spPr>
        <p:txBody>
          <a:bodyPr/>
          <a:lstStyle/>
          <a:p>
            <a:pPr eaLnBrk="1" hangingPunct="1">
              <a:defRPr/>
            </a:pPr>
            <a:r>
              <a:rPr lang="en-US" b="1" smtClean="0">
                <a:cs typeface="+mj-cs"/>
              </a:rPr>
              <a:t>Anxiety Disorders</a:t>
            </a:r>
            <a:endParaRPr lang="en-US" smtClean="0">
              <a:cs typeface="+mj-cs"/>
            </a:endParaRPr>
          </a:p>
        </p:txBody>
      </p:sp>
      <p:sp>
        <p:nvSpPr>
          <p:cNvPr id="109571" name="Rectangle 3"/>
          <p:cNvSpPr>
            <a:spLocks noGrp="1" noChangeArrowheads="1"/>
          </p:cNvSpPr>
          <p:nvPr>
            <p:ph type="body" idx="1"/>
          </p:nvPr>
        </p:nvSpPr>
        <p:spPr>
          <a:xfrm>
            <a:off x="609600" y="990600"/>
            <a:ext cx="7848600" cy="5867400"/>
          </a:xfrm>
        </p:spPr>
        <p:txBody>
          <a:bodyPr/>
          <a:lstStyle/>
          <a:p>
            <a:pPr eaLnBrk="1" hangingPunct="1">
              <a:defRPr/>
            </a:pPr>
            <a:r>
              <a:rPr lang="en-US" sz="2800" b="1" smtClean="0">
                <a:cs typeface="+mn-cs"/>
              </a:rPr>
              <a:t>Generalized Anxiety Disorder</a:t>
            </a:r>
          </a:p>
          <a:p>
            <a:pPr lvl="1" eaLnBrk="1" hangingPunct="1">
              <a:defRPr/>
            </a:pPr>
            <a:r>
              <a:rPr lang="en-US" b="1" smtClean="0"/>
              <a:t>Excessive worry in general</a:t>
            </a:r>
          </a:p>
          <a:p>
            <a:pPr eaLnBrk="1" hangingPunct="1">
              <a:defRPr/>
            </a:pPr>
            <a:r>
              <a:rPr lang="en-US" sz="2800" b="1" smtClean="0">
                <a:cs typeface="+mn-cs"/>
              </a:rPr>
              <a:t>Obsessive-Compulsive Disorder</a:t>
            </a:r>
          </a:p>
          <a:p>
            <a:pPr lvl="1" eaLnBrk="1" hangingPunct="1">
              <a:defRPr/>
            </a:pPr>
            <a:r>
              <a:rPr lang="en-US" b="1" smtClean="0"/>
              <a:t>Consuming fixation and ritualistic behaviors</a:t>
            </a:r>
          </a:p>
          <a:p>
            <a:pPr eaLnBrk="1" hangingPunct="1">
              <a:defRPr/>
            </a:pPr>
            <a:r>
              <a:rPr lang="en-US" sz="2800" b="1" smtClean="0">
                <a:cs typeface="+mn-cs"/>
              </a:rPr>
              <a:t>Panic Disorder</a:t>
            </a:r>
          </a:p>
          <a:p>
            <a:pPr lvl="1" eaLnBrk="1" hangingPunct="1">
              <a:defRPr/>
            </a:pPr>
            <a:r>
              <a:rPr lang="en-US" b="1" smtClean="0"/>
              <a:t>Overwhelming physiological event</a:t>
            </a:r>
          </a:p>
          <a:p>
            <a:pPr eaLnBrk="1" hangingPunct="1">
              <a:defRPr/>
            </a:pPr>
            <a:r>
              <a:rPr lang="en-US" sz="2800" b="1" smtClean="0">
                <a:cs typeface="+mn-cs"/>
              </a:rPr>
              <a:t>Social Phobias</a:t>
            </a:r>
          </a:p>
          <a:p>
            <a:pPr lvl="1" eaLnBrk="1" hangingPunct="1">
              <a:defRPr/>
            </a:pPr>
            <a:r>
              <a:rPr lang="en-US" b="1" smtClean="0"/>
              <a:t>Incapacitating fear of social interactions</a:t>
            </a:r>
          </a:p>
          <a:p>
            <a:pPr eaLnBrk="1" hangingPunct="1">
              <a:defRPr/>
            </a:pPr>
            <a:r>
              <a:rPr lang="en-US" sz="2800" b="1" smtClean="0">
                <a:cs typeface="+mn-cs"/>
              </a:rPr>
              <a:t>Specific Phobias</a:t>
            </a:r>
          </a:p>
          <a:p>
            <a:pPr lvl="1" eaLnBrk="1" hangingPunct="1">
              <a:defRPr/>
            </a:pPr>
            <a:r>
              <a:rPr lang="en-US" b="1" smtClean="0"/>
              <a:t>Intense fear of specific object, event</a:t>
            </a:r>
          </a:p>
          <a:p>
            <a:pPr eaLnBrk="1" hangingPunct="1">
              <a:defRPr/>
            </a:pPr>
            <a:endParaRPr lang="en-US" sz="2800" b="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2138654D-FD3F-9A45-81E4-FB87C73A5883}" type="slidenum">
              <a:rPr lang="en-US"/>
              <a:pPr>
                <a:defRPr/>
              </a:pPr>
              <a:t>3</a:t>
            </a:fld>
            <a:endParaRPr lang="en-US"/>
          </a:p>
        </p:txBody>
      </p:sp>
      <p:sp>
        <p:nvSpPr>
          <p:cNvPr id="181250" name="Text Box 2"/>
          <p:cNvSpPr txBox="1">
            <a:spLocks noChangeArrowheads="1"/>
          </p:cNvSpPr>
          <p:nvPr/>
        </p:nvSpPr>
        <p:spPr bwMode="auto">
          <a:xfrm>
            <a:off x="457200" y="1066800"/>
            <a:ext cx="480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rgbClr val="434343"/>
                </a:solidFill>
                <a:latin typeface="Gill Sans MT" charset="0"/>
                <a:cs typeface="+mn-cs"/>
              </a:rPr>
              <a:t>We don</a:t>
            </a:r>
            <a:r>
              <a:rPr lang="ja-JP" altLang="en-US" sz="2800" b="1">
                <a:solidFill>
                  <a:srgbClr val="434343"/>
                </a:solidFill>
                <a:latin typeface="Arial"/>
                <a:cs typeface="+mn-cs"/>
              </a:rPr>
              <a:t>’</a:t>
            </a:r>
            <a:r>
              <a:rPr lang="en-US" sz="2800" b="1">
                <a:solidFill>
                  <a:srgbClr val="434343"/>
                </a:solidFill>
                <a:latin typeface="Gill Sans MT" charset="0"/>
                <a:cs typeface="+mn-cs"/>
              </a:rPr>
              <a:t>t pay attention to boring things</a:t>
            </a:r>
          </a:p>
        </p:txBody>
      </p:sp>
      <p:sp>
        <p:nvSpPr>
          <p:cNvPr id="181251" name="Text Box 3"/>
          <p:cNvSpPr txBox="1">
            <a:spLocks noChangeArrowheads="1"/>
          </p:cNvSpPr>
          <p:nvPr/>
        </p:nvSpPr>
        <p:spPr bwMode="auto">
          <a:xfrm>
            <a:off x="1447800" y="3397250"/>
            <a:ext cx="502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rgbClr val="434343"/>
                </a:solidFill>
                <a:latin typeface="Gill Sans MT" charset="0"/>
                <a:cs typeface="+mn-cs"/>
              </a:rPr>
              <a:t>Stimulate more of the senses</a:t>
            </a:r>
          </a:p>
        </p:txBody>
      </p:sp>
      <p:sp>
        <p:nvSpPr>
          <p:cNvPr id="181252" name="Text Box 4"/>
          <p:cNvSpPr txBox="1">
            <a:spLocks noChangeArrowheads="1"/>
          </p:cNvSpPr>
          <p:nvPr/>
        </p:nvSpPr>
        <p:spPr bwMode="auto">
          <a:xfrm>
            <a:off x="381000" y="5029200"/>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rgbClr val="434343"/>
                </a:solidFill>
                <a:latin typeface="Gill Sans MT" charset="0"/>
                <a:cs typeface="+mn-cs"/>
              </a:rPr>
              <a:t>Vision trumps all other senses</a:t>
            </a:r>
          </a:p>
        </p:txBody>
      </p:sp>
      <p:pic>
        <p:nvPicPr>
          <p:cNvPr id="18125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228600"/>
            <a:ext cx="2540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457200"/>
            <a:ext cx="30543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6"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895600"/>
            <a:ext cx="26987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8" name="Picture 10" descr="afghan_woman_with_green_ey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52578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81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1250"/>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xit" presetSubtype="0" fill="hold" nodeType="afterEffect">
                                  <p:stCondLst>
                                    <p:cond delay="1000"/>
                                  </p:stCondLst>
                                  <p:childTnLst>
                                    <p:set>
                                      <p:cBhvr>
                                        <p:cTn id="13" dur="1" fill="hold">
                                          <p:stCondLst>
                                            <p:cond delay="499"/>
                                          </p:stCondLst>
                                        </p:cTn>
                                        <p:tgtEl>
                                          <p:spTgt spid="181253"/>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499"/>
                                          </p:stCondLst>
                                        </p:cTn>
                                        <p:tgtEl>
                                          <p:spTgt spid="1812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1251"/>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18125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1252"/>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181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utoUpdateAnimBg="0"/>
      <p:bldP spid="181251" grpId="0" autoUpdateAnimBg="0"/>
      <p:bldP spid="18125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04800" y="457200"/>
            <a:ext cx="8382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a:cs typeface="+mn-cs"/>
              </a:rPr>
              <a:t>By collecting millions of detailed records about NHS hospital treatment since 1989, HES is in a unique position to illustrate trends, reveal changes brought about by central directives, and show the effects of developments in medical science.</a:t>
            </a:r>
          </a:p>
          <a:p>
            <a:pPr algn="ctr">
              <a:defRPr/>
            </a:pPr>
            <a:r>
              <a:rPr lang="en-US">
                <a:cs typeface="+mn-cs"/>
              </a:rPr>
              <a:t>The graph below gives an idea of the huge volume of hospital activity during the decade 1995-96 to 2004-05, and shows some trends in key measures. All inpatient care (including day case surgery) is included, but not outpatient attendances or visits to A&amp;E departments where the patient is sent straight home after treatment.</a:t>
            </a:r>
          </a:p>
        </p:txBody>
      </p:sp>
      <p:sp>
        <p:nvSpPr>
          <p:cNvPr id="114691" name="Rectangle 3"/>
          <p:cNvSpPr>
            <a:spLocks noChangeArrowheads="1"/>
          </p:cNvSpPr>
          <p:nvPr/>
        </p:nvSpPr>
        <p:spPr bwMode="auto">
          <a:xfrm>
            <a:off x="304800" y="3170238"/>
            <a:ext cx="86868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a:cs typeface="+mn-cs"/>
              </a:rPr>
              <a:t>Admissions have increased by almost 2 million (18.6 per cent), but the average length of stay in hospital (excluding day cases) has dropped nearly 3 days. This implies that the overall bed occupancy - and therefore the number of available beds - has not changed significantly.</a:t>
            </a:r>
          </a:p>
          <a:p>
            <a:pPr algn="ctr">
              <a:defRPr/>
            </a:pPr>
            <a:r>
              <a:rPr lang="en-US">
                <a:cs typeface="+mn-cs"/>
              </a:rPr>
              <a:t>The rise in the average age of admitted patients from 45 to 49 years is almost certainly due to increased longevity, and raises questions about the additional resources needed to tackle problems caused by an ageing population.</a:t>
            </a:r>
          </a:p>
        </p:txBody>
      </p:sp>
      <p:pic>
        <p:nvPicPr>
          <p:cNvPr id="114692" name="B391A1FF.WAV">
            <a:hlinkClick r:id="" action="ppaction://media"/>
          </p:cNvPr>
          <p:cNvPicPr>
            <a:picLocks noRot="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C004DA0E.WAV">
            <a:hlinkClick r:id="" action="ppaction://media"/>
          </p:cNvPr>
          <p:cNvPicPr>
            <a:picLocks noRot="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2803A72-4DB9-1D46-972A-58F17A7B3374}" type="slidenum">
              <a:rPr lang="en-US"/>
              <a:pPr>
                <a:defRPr/>
              </a:pPr>
              <a:t>31</a:t>
            </a:fld>
            <a:endParaRPr lang="en-US"/>
          </a:p>
        </p:txBody>
      </p:sp>
      <p:sp>
        <p:nvSpPr>
          <p:cNvPr id="89090" name="Text Box 2"/>
          <p:cNvSpPr txBox="1">
            <a:spLocks noChangeArrowheads="1"/>
          </p:cNvSpPr>
          <p:nvPr/>
        </p:nvSpPr>
        <p:spPr bwMode="auto">
          <a:xfrm>
            <a:off x="0" y="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b="1" i="1">
                <a:solidFill>
                  <a:schemeClr val="hlink"/>
                </a:solidFill>
                <a:latin typeface="Gill Sans MT" charset="0"/>
                <a:cs typeface="+mn-cs"/>
              </a:rPr>
              <a:t>PowerPoint</a:t>
            </a:r>
          </a:p>
        </p:txBody>
      </p:sp>
      <p:sp>
        <p:nvSpPr>
          <p:cNvPr id="89092" name="Rectangle 4"/>
          <p:cNvSpPr>
            <a:spLocks noChangeArrowheads="1"/>
          </p:cNvSpPr>
          <p:nvPr/>
        </p:nvSpPr>
        <p:spPr bwMode="auto">
          <a:xfrm>
            <a:off x="1143000" y="2590800"/>
            <a:ext cx="69342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30000"/>
              </a:spcBef>
              <a:defRPr/>
            </a:pPr>
            <a:r>
              <a:rPr lang="en-US" sz="2800">
                <a:solidFill>
                  <a:schemeClr val="bg2"/>
                </a:solidFill>
                <a:cs typeface="+mn-cs"/>
              </a:rPr>
              <a:t>"Is PowerPoint bad? No, in fact, it is quite a useful tool. Boring talks are bad. Poorly structured talks are bad. Don't blame the problem on the tool." </a:t>
            </a:r>
          </a:p>
          <a:p>
            <a:pPr algn="r">
              <a:spcBef>
                <a:spcPct val="30000"/>
              </a:spcBef>
              <a:defRPr/>
            </a:pPr>
            <a:r>
              <a:rPr lang="en-US" sz="2000">
                <a:solidFill>
                  <a:schemeClr val="bg2"/>
                </a:solidFill>
                <a:cs typeface="+mn-cs"/>
              </a:rPr>
              <a:t>Don Norman</a:t>
            </a:r>
          </a:p>
          <a:p>
            <a:pPr algn="r">
              <a:spcBef>
                <a:spcPct val="30000"/>
              </a:spcBef>
              <a:defRPr/>
            </a:pPr>
            <a:r>
              <a:rPr lang="en-US" sz="2000">
                <a:solidFill>
                  <a:schemeClr val="bg2"/>
                </a:solidFill>
                <a:cs typeface="+mn-cs"/>
              </a:rPr>
              <a:t>Author of </a:t>
            </a:r>
          </a:p>
          <a:p>
            <a:pPr algn="r">
              <a:spcBef>
                <a:spcPct val="30000"/>
              </a:spcBef>
              <a:defRPr/>
            </a:pPr>
            <a:r>
              <a:rPr lang="en-US" sz="2000" i="1">
                <a:solidFill>
                  <a:schemeClr val="bg2"/>
                </a:solidFill>
                <a:cs typeface="+mn-cs"/>
              </a:rPr>
              <a:t>The Design of Everyday Things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2"/>
          </p:nvPr>
        </p:nvSpPr>
        <p:spPr/>
        <p:txBody>
          <a:bodyPr/>
          <a:lstStyle/>
          <a:p>
            <a:pPr>
              <a:defRPr/>
            </a:pPr>
            <a:fld id="{08D2F153-2360-D440-B027-FC01668986CE}" type="slidenum">
              <a:rPr lang="en-US"/>
              <a:pPr>
                <a:defRPr/>
              </a:pPr>
              <a:t>32</a:t>
            </a:fld>
            <a:endParaRPr lang="en-US"/>
          </a:p>
        </p:txBody>
      </p:sp>
      <p:sp>
        <p:nvSpPr>
          <p:cNvPr id="91138" name="Text Box 2"/>
          <p:cNvSpPr txBox="1">
            <a:spLocks noChangeArrowheads="1"/>
          </p:cNvSpPr>
          <p:nvPr/>
        </p:nvSpPr>
        <p:spPr bwMode="auto">
          <a:xfrm>
            <a:off x="0" y="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b="1" i="1">
                <a:solidFill>
                  <a:schemeClr val="hlink"/>
                </a:solidFill>
                <a:latin typeface="Gill Sans MT" charset="0"/>
                <a:cs typeface="+mn-cs"/>
              </a:rPr>
              <a:t>PowerPoint</a:t>
            </a:r>
          </a:p>
        </p:txBody>
      </p:sp>
      <p:pic>
        <p:nvPicPr>
          <p:cNvPr id="71683" name="Picture 5" descr="2303932361_e83bd7012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762000"/>
            <a:ext cx="47625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 Box 6"/>
          <p:cNvSpPr txBox="1">
            <a:spLocks noChangeArrowheads="1"/>
          </p:cNvSpPr>
          <p:nvPr/>
        </p:nvSpPr>
        <p:spPr bwMode="auto">
          <a:xfrm>
            <a:off x="128588" y="685800"/>
            <a:ext cx="101441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chemeClr val="bg2"/>
                </a:solidFill>
                <a:cs typeface="+mn-cs"/>
              </a:rPr>
              <a:t>Fresh</a:t>
            </a:r>
          </a:p>
          <a:p>
            <a:pPr>
              <a:defRPr/>
            </a:pPr>
            <a:r>
              <a:rPr lang="en-US" sz="2400" b="1">
                <a:solidFill>
                  <a:schemeClr val="bg2"/>
                </a:solidFill>
                <a:cs typeface="+mn-cs"/>
              </a:rPr>
              <a:t>Fish</a:t>
            </a:r>
          </a:p>
          <a:p>
            <a:pPr>
              <a:defRPr/>
            </a:pPr>
            <a:r>
              <a:rPr lang="en-US" sz="2400" b="1">
                <a:solidFill>
                  <a:schemeClr val="bg2"/>
                </a:solidFill>
                <a:cs typeface="+mn-cs"/>
              </a:rPr>
              <a:t>Sold</a:t>
            </a:r>
          </a:p>
          <a:p>
            <a:pPr>
              <a:defRPr/>
            </a:pPr>
            <a:r>
              <a:rPr lang="en-US" sz="2400" b="1">
                <a:solidFill>
                  <a:schemeClr val="bg2"/>
                </a:solidFill>
                <a:cs typeface="+mn-cs"/>
              </a:rPr>
              <a:t>Here</a:t>
            </a:r>
          </a:p>
        </p:txBody>
      </p:sp>
      <p:grpSp>
        <p:nvGrpSpPr>
          <p:cNvPr id="91165" name="Group 29"/>
          <p:cNvGrpSpPr>
            <a:grpSpLocks/>
          </p:cNvGrpSpPr>
          <p:nvPr/>
        </p:nvGrpSpPr>
        <p:grpSpPr bwMode="auto">
          <a:xfrm>
            <a:off x="838200" y="2057400"/>
            <a:ext cx="1014413" cy="1552575"/>
            <a:chOff x="432" y="1296"/>
            <a:chExt cx="639" cy="978"/>
          </a:xfrm>
        </p:grpSpPr>
        <p:sp>
          <p:nvSpPr>
            <p:cNvPr id="91147" name="Text Box 11"/>
            <p:cNvSpPr txBox="1">
              <a:spLocks noChangeArrowheads="1"/>
            </p:cNvSpPr>
            <p:nvPr/>
          </p:nvSpPr>
          <p:spPr bwMode="auto">
            <a:xfrm>
              <a:off x="432" y="1296"/>
              <a:ext cx="639"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chemeClr val="bg2"/>
                  </a:solidFill>
                  <a:cs typeface="+mn-cs"/>
                </a:rPr>
                <a:t>Fresh</a:t>
              </a:r>
            </a:p>
            <a:p>
              <a:pPr>
                <a:defRPr/>
              </a:pPr>
              <a:r>
                <a:rPr lang="en-US" sz="2400" b="1">
                  <a:solidFill>
                    <a:schemeClr val="bg2"/>
                  </a:solidFill>
                  <a:cs typeface="+mn-cs"/>
                </a:rPr>
                <a:t>Fish</a:t>
              </a:r>
            </a:p>
            <a:p>
              <a:pPr>
                <a:defRPr/>
              </a:pPr>
              <a:r>
                <a:rPr lang="en-US" sz="2400" b="1">
                  <a:solidFill>
                    <a:schemeClr val="bg2"/>
                  </a:solidFill>
                  <a:cs typeface="+mn-cs"/>
                </a:rPr>
                <a:t>Sold</a:t>
              </a:r>
            </a:p>
            <a:p>
              <a:pPr>
                <a:defRPr/>
              </a:pPr>
              <a:r>
                <a:rPr lang="en-US" sz="2400" b="1">
                  <a:solidFill>
                    <a:schemeClr val="bg2"/>
                  </a:solidFill>
                  <a:cs typeface="+mn-cs"/>
                </a:rPr>
                <a:t>Here</a:t>
              </a:r>
            </a:p>
          </p:txBody>
        </p:sp>
        <p:grpSp>
          <p:nvGrpSpPr>
            <p:cNvPr id="71707" name="Group 10"/>
            <p:cNvGrpSpPr>
              <a:grpSpLocks/>
            </p:cNvGrpSpPr>
            <p:nvPr/>
          </p:nvGrpSpPr>
          <p:grpSpPr bwMode="auto">
            <a:xfrm>
              <a:off x="480" y="2064"/>
              <a:ext cx="432" cy="192"/>
              <a:chOff x="240" y="3264"/>
              <a:chExt cx="624" cy="384"/>
            </a:xfrm>
          </p:grpSpPr>
          <p:sp>
            <p:nvSpPr>
              <p:cNvPr id="91144" name="Line 8"/>
              <p:cNvSpPr>
                <a:spLocks noChangeShapeType="1"/>
              </p:cNvSpPr>
              <p:nvPr/>
            </p:nvSpPr>
            <p:spPr bwMode="auto">
              <a:xfrm>
                <a:off x="288" y="3264"/>
                <a:ext cx="576"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91145" name="Line 9"/>
              <p:cNvSpPr>
                <a:spLocks noChangeShapeType="1"/>
              </p:cNvSpPr>
              <p:nvPr/>
            </p:nvSpPr>
            <p:spPr bwMode="auto">
              <a:xfrm flipV="1">
                <a:off x="240" y="3264"/>
                <a:ext cx="624"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grpSp>
      <p:grpSp>
        <p:nvGrpSpPr>
          <p:cNvPr id="91166" name="Group 30"/>
          <p:cNvGrpSpPr>
            <a:grpSpLocks/>
          </p:cNvGrpSpPr>
          <p:nvPr/>
        </p:nvGrpSpPr>
        <p:grpSpPr bwMode="auto">
          <a:xfrm>
            <a:off x="1905000" y="3276600"/>
            <a:ext cx="1014413" cy="1552575"/>
            <a:chOff x="1104" y="2016"/>
            <a:chExt cx="639" cy="978"/>
          </a:xfrm>
        </p:grpSpPr>
        <p:sp>
          <p:nvSpPr>
            <p:cNvPr id="91148" name="Text Box 12"/>
            <p:cNvSpPr txBox="1">
              <a:spLocks noChangeArrowheads="1"/>
            </p:cNvSpPr>
            <p:nvPr/>
          </p:nvSpPr>
          <p:spPr bwMode="auto">
            <a:xfrm>
              <a:off x="1104" y="2016"/>
              <a:ext cx="639"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chemeClr val="bg2"/>
                  </a:solidFill>
                  <a:cs typeface="+mn-cs"/>
                </a:rPr>
                <a:t>Fresh</a:t>
              </a:r>
            </a:p>
            <a:p>
              <a:pPr>
                <a:defRPr/>
              </a:pPr>
              <a:r>
                <a:rPr lang="en-US" sz="2400" b="1">
                  <a:solidFill>
                    <a:schemeClr val="bg2"/>
                  </a:solidFill>
                  <a:cs typeface="+mn-cs"/>
                </a:rPr>
                <a:t>Fish</a:t>
              </a:r>
            </a:p>
            <a:p>
              <a:pPr>
                <a:defRPr/>
              </a:pPr>
              <a:r>
                <a:rPr lang="en-US" sz="2400" b="1">
                  <a:solidFill>
                    <a:schemeClr val="bg2"/>
                  </a:solidFill>
                  <a:cs typeface="+mn-cs"/>
                </a:rPr>
                <a:t>Sold</a:t>
              </a:r>
            </a:p>
            <a:p>
              <a:pPr>
                <a:defRPr/>
              </a:pPr>
              <a:r>
                <a:rPr lang="en-US" sz="2400" b="1">
                  <a:solidFill>
                    <a:schemeClr val="bg2"/>
                  </a:solidFill>
                  <a:cs typeface="+mn-cs"/>
                </a:rPr>
                <a:t>Here</a:t>
              </a:r>
            </a:p>
          </p:txBody>
        </p:sp>
        <p:grpSp>
          <p:nvGrpSpPr>
            <p:cNvPr id="71700" name="Group 13"/>
            <p:cNvGrpSpPr>
              <a:grpSpLocks/>
            </p:cNvGrpSpPr>
            <p:nvPr/>
          </p:nvGrpSpPr>
          <p:grpSpPr bwMode="auto">
            <a:xfrm>
              <a:off x="1152" y="2544"/>
              <a:ext cx="432" cy="192"/>
              <a:chOff x="240" y="3264"/>
              <a:chExt cx="624" cy="384"/>
            </a:xfrm>
          </p:grpSpPr>
          <p:sp>
            <p:nvSpPr>
              <p:cNvPr id="91150" name="Line 14"/>
              <p:cNvSpPr>
                <a:spLocks noChangeShapeType="1"/>
              </p:cNvSpPr>
              <p:nvPr/>
            </p:nvSpPr>
            <p:spPr bwMode="auto">
              <a:xfrm>
                <a:off x="288" y="3264"/>
                <a:ext cx="576"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91151" name="Line 15"/>
              <p:cNvSpPr>
                <a:spLocks noChangeShapeType="1"/>
              </p:cNvSpPr>
              <p:nvPr/>
            </p:nvSpPr>
            <p:spPr bwMode="auto">
              <a:xfrm flipV="1">
                <a:off x="240" y="3264"/>
                <a:ext cx="624"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grpSp>
          <p:nvGrpSpPr>
            <p:cNvPr id="71701" name="Group 16"/>
            <p:cNvGrpSpPr>
              <a:grpSpLocks/>
            </p:cNvGrpSpPr>
            <p:nvPr/>
          </p:nvGrpSpPr>
          <p:grpSpPr bwMode="auto">
            <a:xfrm>
              <a:off x="1152" y="2784"/>
              <a:ext cx="432" cy="192"/>
              <a:chOff x="240" y="3264"/>
              <a:chExt cx="624" cy="384"/>
            </a:xfrm>
          </p:grpSpPr>
          <p:sp>
            <p:nvSpPr>
              <p:cNvPr id="91153" name="Line 17"/>
              <p:cNvSpPr>
                <a:spLocks noChangeShapeType="1"/>
              </p:cNvSpPr>
              <p:nvPr/>
            </p:nvSpPr>
            <p:spPr bwMode="auto">
              <a:xfrm>
                <a:off x="288" y="3264"/>
                <a:ext cx="576"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91154" name="Line 18"/>
              <p:cNvSpPr>
                <a:spLocks noChangeShapeType="1"/>
              </p:cNvSpPr>
              <p:nvPr/>
            </p:nvSpPr>
            <p:spPr bwMode="auto">
              <a:xfrm flipV="1">
                <a:off x="240" y="3264"/>
                <a:ext cx="624"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grpSp>
      <p:grpSp>
        <p:nvGrpSpPr>
          <p:cNvPr id="91167" name="Group 31"/>
          <p:cNvGrpSpPr>
            <a:grpSpLocks/>
          </p:cNvGrpSpPr>
          <p:nvPr/>
        </p:nvGrpSpPr>
        <p:grpSpPr bwMode="auto">
          <a:xfrm>
            <a:off x="2971800" y="4953000"/>
            <a:ext cx="1014413" cy="1552575"/>
            <a:chOff x="1680" y="2832"/>
            <a:chExt cx="639" cy="978"/>
          </a:xfrm>
        </p:grpSpPr>
        <p:sp>
          <p:nvSpPr>
            <p:cNvPr id="91155" name="Text Box 19"/>
            <p:cNvSpPr txBox="1">
              <a:spLocks noChangeArrowheads="1"/>
            </p:cNvSpPr>
            <p:nvPr/>
          </p:nvSpPr>
          <p:spPr bwMode="auto">
            <a:xfrm>
              <a:off x="1680" y="2832"/>
              <a:ext cx="639"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a:solidFill>
                    <a:schemeClr val="bg2"/>
                  </a:solidFill>
                  <a:cs typeface="+mn-cs"/>
                </a:rPr>
                <a:t>Fresh</a:t>
              </a:r>
            </a:p>
            <a:p>
              <a:pPr>
                <a:defRPr/>
              </a:pPr>
              <a:r>
                <a:rPr lang="en-US" sz="2400" b="1">
                  <a:solidFill>
                    <a:schemeClr val="bg2"/>
                  </a:solidFill>
                  <a:cs typeface="+mn-cs"/>
                </a:rPr>
                <a:t>Fish</a:t>
              </a:r>
            </a:p>
            <a:p>
              <a:pPr>
                <a:defRPr/>
              </a:pPr>
              <a:r>
                <a:rPr lang="en-US" sz="2400" b="1">
                  <a:solidFill>
                    <a:schemeClr val="bg2"/>
                  </a:solidFill>
                  <a:cs typeface="+mn-cs"/>
                </a:rPr>
                <a:t>Sold</a:t>
              </a:r>
            </a:p>
            <a:p>
              <a:pPr>
                <a:defRPr/>
              </a:pPr>
              <a:r>
                <a:rPr lang="en-US" sz="2400" b="1">
                  <a:solidFill>
                    <a:schemeClr val="bg2"/>
                  </a:solidFill>
                  <a:cs typeface="+mn-cs"/>
                </a:rPr>
                <a:t>Here</a:t>
              </a:r>
            </a:p>
          </p:txBody>
        </p:sp>
        <p:grpSp>
          <p:nvGrpSpPr>
            <p:cNvPr id="71690" name="Group 20"/>
            <p:cNvGrpSpPr>
              <a:grpSpLocks/>
            </p:cNvGrpSpPr>
            <p:nvPr/>
          </p:nvGrpSpPr>
          <p:grpSpPr bwMode="auto">
            <a:xfrm>
              <a:off x="1728" y="2880"/>
              <a:ext cx="432" cy="192"/>
              <a:chOff x="240" y="3264"/>
              <a:chExt cx="624" cy="384"/>
            </a:xfrm>
          </p:grpSpPr>
          <p:sp>
            <p:nvSpPr>
              <p:cNvPr id="91157" name="Line 21"/>
              <p:cNvSpPr>
                <a:spLocks noChangeShapeType="1"/>
              </p:cNvSpPr>
              <p:nvPr/>
            </p:nvSpPr>
            <p:spPr bwMode="auto">
              <a:xfrm>
                <a:off x="288" y="3264"/>
                <a:ext cx="576"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91158" name="Line 22"/>
              <p:cNvSpPr>
                <a:spLocks noChangeShapeType="1"/>
              </p:cNvSpPr>
              <p:nvPr/>
            </p:nvSpPr>
            <p:spPr bwMode="auto">
              <a:xfrm flipV="1">
                <a:off x="240" y="3264"/>
                <a:ext cx="624"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grpSp>
          <p:nvGrpSpPr>
            <p:cNvPr id="71691" name="Group 23"/>
            <p:cNvGrpSpPr>
              <a:grpSpLocks/>
            </p:cNvGrpSpPr>
            <p:nvPr/>
          </p:nvGrpSpPr>
          <p:grpSpPr bwMode="auto">
            <a:xfrm>
              <a:off x="1728" y="3360"/>
              <a:ext cx="432" cy="192"/>
              <a:chOff x="240" y="3264"/>
              <a:chExt cx="624" cy="384"/>
            </a:xfrm>
          </p:grpSpPr>
          <p:sp>
            <p:nvSpPr>
              <p:cNvPr id="91160" name="Line 24"/>
              <p:cNvSpPr>
                <a:spLocks noChangeShapeType="1"/>
              </p:cNvSpPr>
              <p:nvPr/>
            </p:nvSpPr>
            <p:spPr bwMode="auto">
              <a:xfrm>
                <a:off x="288" y="3264"/>
                <a:ext cx="576"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91161" name="Line 25"/>
              <p:cNvSpPr>
                <a:spLocks noChangeShapeType="1"/>
              </p:cNvSpPr>
              <p:nvPr/>
            </p:nvSpPr>
            <p:spPr bwMode="auto">
              <a:xfrm flipV="1">
                <a:off x="240" y="3264"/>
                <a:ext cx="624"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grpSp>
          <p:nvGrpSpPr>
            <p:cNvPr id="71692" name="Group 26"/>
            <p:cNvGrpSpPr>
              <a:grpSpLocks/>
            </p:cNvGrpSpPr>
            <p:nvPr/>
          </p:nvGrpSpPr>
          <p:grpSpPr bwMode="auto">
            <a:xfrm>
              <a:off x="1728" y="3600"/>
              <a:ext cx="432" cy="192"/>
              <a:chOff x="240" y="3264"/>
              <a:chExt cx="624" cy="384"/>
            </a:xfrm>
          </p:grpSpPr>
          <p:sp>
            <p:nvSpPr>
              <p:cNvPr id="91163" name="Line 27"/>
              <p:cNvSpPr>
                <a:spLocks noChangeShapeType="1"/>
              </p:cNvSpPr>
              <p:nvPr/>
            </p:nvSpPr>
            <p:spPr bwMode="auto">
              <a:xfrm>
                <a:off x="288" y="3264"/>
                <a:ext cx="576"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91164" name="Line 28"/>
              <p:cNvSpPr>
                <a:spLocks noChangeShapeType="1"/>
              </p:cNvSpPr>
              <p:nvPr/>
            </p:nvSpPr>
            <p:spPr bwMode="auto">
              <a:xfrm flipV="1">
                <a:off x="240" y="3264"/>
                <a:ext cx="624" cy="384"/>
              </a:xfrm>
              <a:prstGeom prst="line">
                <a:avLst/>
              </a:prstGeom>
              <a:noFill/>
              <a:ln w="57150">
                <a:solidFill>
                  <a:srgbClr val="D1170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grpSp>
      <p:pic>
        <p:nvPicPr>
          <p:cNvPr id="91169" name="Picture 33" descr="_var_blogusers_attachments_1113167774925_salm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873616">
            <a:off x="4495800" y="1371600"/>
            <a:ext cx="3581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AB45397E-D721-024E-8B97-1A3F73FC3BAD}" type="slidenum">
              <a:rPr lang="en-US"/>
              <a:pPr>
                <a:defRPr/>
              </a:pPr>
              <a:t>33</a:t>
            </a:fld>
            <a:endParaRPr lang="en-US"/>
          </a:p>
        </p:txBody>
      </p:sp>
      <p:grpSp>
        <p:nvGrpSpPr>
          <p:cNvPr id="73730" name="Group 11"/>
          <p:cNvGrpSpPr>
            <a:grpSpLocks/>
          </p:cNvGrpSpPr>
          <p:nvPr/>
        </p:nvGrpSpPr>
        <p:grpSpPr bwMode="auto">
          <a:xfrm>
            <a:off x="0" y="1447800"/>
            <a:ext cx="4267200" cy="4767263"/>
            <a:chOff x="0" y="912"/>
            <a:chExt cx="2688" cy="3003"/>
          </a:xfrm>
        </p:grpSpPr>
        <p:pic>
          <p:nvPicPr>
            <p:cNvPr id="73735" name="Picture 3" descr="Slide_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 y="912"/>
              <a:ext cx="2592" cy="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 Box 4"/>
            <p:cNvSpPr txBox="1">
              <a:spLocks noChangeArrowheads="1"/>
            </p:cNvSpPr>
            <p:nvPr/>
          </p:nvSpPr>
          <p:spPr bwMode="auto">
            <a:xfrm>
              <a:off x="0" y="3397"/>
              <a:ext cx="26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b="1">
                  <a:solidFill>
                    <a:schemeClr val="bg2"/>
                  </a:solidFill>
                  <a:cs typeface="+mn-cs"/>
                </a:rPr>
                <a:t>Aim for something like this simple slide.</a:t>
              </a:r>
            </a:p>
          </p:txBody>
        </p:sp>
      </p:grpSp>
      <p:grpSp>
        <p:nvGrpSpPr>
          <p:cNvPr id="93193" name="Group 9"/>
          <p:cNvGrpSpPr>
            <a:grpSpLocks/>
          </p:cNvGrpSpPr>
          <p:nvPr/>
        </p:nvGrpSpPr>
        <p:grpSpPr bwMode="auto">
          <a:xfrm>
            <a:off x="4953000" y="1676400"/>
            <a:ext cx="3657600" cy="4187825"/>
            <a:chOff x="3120" y="1056"/>
            <a:chExt cx="2304" cy="2638"/>
          </a:xfrm>
        </p:grpSpPr>
        <p:pic>
          <p:nvPicPr>
            <p:cNvPr id="73733" name="Picture 6" descr="72perce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0" y="1056"/>
              <a:ext cx="2304"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Text Box 7"/>
            <p:cNvSpPr txBox="1">
              <a:spLocks noChangeArrowheads="1"/>
            </p:cNvSpPr>
            <p:nvPr/>
          </p:nvSpPr>
          <p:spPr bwMode="auto">
            <a:xfrm>
              <a:off x="3345" y="3176"/>
              <a:ext cx="185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b="1">
                  <a:solidFill>
                    <a:schemeClr val="bg2"/>
                  </a:solidFill>
                  <a:cs typeface="+mn-cs"/>
                </a:rPr>
                <a:t>And this is even better...</a:t>
              </a:r>
              <a:r>
                <a:rPr lang="en-US">
                  <a:solidFill>
                    <a:schemeClr val="bg2"/>
                  </a:solidFill>
                  <a:cs typeface="+mn-cs"/>
                </a:rPr>
                <a:t> </a:t>
              </a:r>
            </a:p>
          </p:txBody>
        </p:sp>
      </p:grpSp>
      <p:sp>
        <p:nvSpPr>
          <p:cNvPr id="93194" name="Text Box 10"/>
          <p:cNvSpPr txBox="1">
            <a:spLocks noChangeArrowheads="1"/>
          </p:cNvSpPr>
          <p:nvPr/>
        </p:nvSpPr>
        <p:spPr bwMode="auto">
          <a:xfrm>
            <a:off x="0" y="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b="1" i="1">
                <a:solidFill>
                  <a:schemeClr val="hlink"/>
                </a:solidFill>
                <a:latin typeface="Gill Sans MT" charset="0"/>
                <a:cs typeface="+mn-cs"/>
              </a:rPr>
              <a:t>PowerPoint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3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90B02FE-4888-0242-AA12-185E539CF940}" type="slidenum">
              <a:rPr lang="en-US"/>
              <a:pPr>
                <a:defRPr/>
              </a:pPr>
              <a:t>34</a:t>
            </a:fld>
            <a:endParaRPr lang="en-US"/>
          </a:p>
        </p:txBody>
      </p:sp>
      <p:sp>
        <p:nvSpPr>
          <p:cNvPr id="48137" name="Text Box 9"/>
          <p:cNvSpPr txBox="1">
            <a:spLocks noChangeArrowheads="1"/>
          </p:cNvSpPr>
          <p:nvPr/>
        </p:nvSpPr>
        <p:spPr bwMode="auto">
          <a:xfrm>
            <a:off x="0" y="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000" b="1" i="1">
                <a:solidFill>
                  <a:schemeClr val="hlink"/>
                </a:solidFill>
                <a:latin typeface="Gill Sans MT" charset="0"/>
                <a:cs typeface="+mn-cs"/>
              </a:rPr>
              <a:t>PowerPoint</a:t>
            </a:r>
          </a:p>
        </p:txBody>
      </p:sp>
      <p:sp>
        <p:nvSpPr>
          <p:cNvPr id="48138" name="Text Box 10"/>
          <p:cNvSpPr txBox="1">
            <a:spLocks noChangeArrowheads="1"/>
          </p:cNvSpPr>
          <p:nvPr/>
        </p:nvSpPr>
        <p:spPr bwMode="auto">
          <a:xfrm>
            <a:off x="304800" y="1600200"/>
            <a:ext cx="6172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ea typeface="ＭＳ Ｐゴシック" charset="0"/>
              </a:defRPr>
            </a:lvl1pPr>
            <a:lvl2pPr marL="800100" indent="-342900">
              <a:defRPr sz="2400">
                <a:solidFill>
                  <a:schemeClr val="tx1"/>
                </a:solidFill>
                <a:latin typeface="Times New Roman" charset="0"/>
                <a:ea typeface="ＭＳ Ｐゴシック" charset="0"/>
              </a:defRPr>
            </a:lvl2pPr>
            <a:lvl3pPr marL="1257300" indent="-342900">
              <a:defRPr sz="2400">
                <a:solidFill>
                  <a:schemeClr val="tx1"/>
                </a:solidFill>
                <a:latin typeface="Times New Roman" charset="0"/>
                <a:ea typeface="ＭＳ Ｐゴシック" charset="0"/>
              </a:defRPr>
            </a:lvl3pPr>
            <a:lvl4pPr marL="1714500" indent="-342900">
              <a:defRPr sz="2400">
                <a:solidFill>
                  <a:schemeClr val="tx1"/>
                </a:solidFill>
                <a:latin typeface="Times New Roman" charset="0"/>
                <a:ea typeface="ＭＳ Ｐゴシック" charset="0"/>
              </a:defRPr>
            </a:lvl4pPr>
            <a:lvl5pPr marL="2171700" indent="-342900">
              <a:defRPr sz="2400">
                <a:solidFill>
                  <a:schemeClr val="tx1"/>
                </a:solidFill>
                <a:latin typeface="Times New Roman" charset="0"/>
                <a:ea typeface="ＭＳ Ｐゴシック" charset="0"/>
              </a:defRPr>
            </a:lvl5pPr>
            <a:lvl6pPr marL="2628900" indent="-342900" fontAlgn="base">
              <a:spcBef>
                <a:spcPct val="0"/>
              </a:spcBef>
              <a:spcAft>
                <a:spcPct val="0"/>
              </a:spcAft>
              <a:defRPr sz="2400">
                <a:solidFill>
                  <a:schemeClr val="tx1"/>
                </a:solidFill>
                <a:latin typeface="Times New Roman" charset="0"/>
                <a:ea typeface="ＭＳ Ｐゴシック" charset="0"/>
              </a:defRPr>
            </a:lvl6pPr>
            <a:lvl7pPr marL="3086100" indent="-342900" fontAlgn="base">
              <a:spcBef>
                <a:spcPct val="0"/>
              </a:spcBef>
              <a:spcAft>
                <a:spcPct val="0"/>
              </a:spcAft>
              <a:defRPr sz="2400">
                <a:solidFill>
                  <a:schemeClr val="tx1"/>
                </a:solidFill>
                <a:latin typeface="Times New Roman" charset="0"/>
                <a:ea typeface="ＭＳ Ｐゴシック" charset="0"/>
              </a:defRPr>
            </a:lvl7pPr>
            <a:lvl8pPr marL="3543300" indent="-342900" fontAlgn="base">
              <a:spcBef>
                <a:spcPct val="0"/>
              </a:spcBef>
              <a:spcAft>
                <a:spcPct val="0"/>
              </a:spcAft>
              <a:defRPr sz="2400">
                <a:solidFill>
                  <a:schemeClr val="tx1"/>
                </a:solidFill>
                <a:latin typeface="Times New Roman" charset="0"/>
                <a:ea typeface="ＭＳ Ｐゴシック" charset="0"/>
              </a:defRPr>
            </a:lvl8pPr>
            <a:lvl9pPr marL="4000500" indent="-342900" fontAlgn="base">
              <a:spcBef>
                <a:spcPct val="0"/>
              </a:spcBef>
              <a:spcAft>
                <a:spcPct val="0"/>
              </a:spcAft>
              <a:defRPr sz="2400">
                <a:solidFill>
                  <a:schemeClr val="tx1"/>
                </a:solidFill>
                <a:latin typeface="Times New Roman" charset="0"/>
                <a:ea typeface="ＭＳ Ｐゴシック" charset="0"/>
              </a:defRPr>
            </a:lvl9pPr>
          </a:lstStyle>
          <a:p>
            <a:pPr>
              <a:defRPr/>
            </a:pPr>
            <a:r>
              <a:rPr lang="en-US" smtClean="0">
                <a:solidFill>
                  <a:srgbClr val="4B4B4B"/>
                </a:solidFill>
                <a:latin typeface="Gill Sans MT" charset="0"/>
                <a:cs typeface="+mn-cs"/>
              </a:rPr>
              <a:t>Garr Reynold</a:t>
            </a:r>
            <a:r>
              <a:rPr lang="ja-JP" altLang="en-US" smtClean="0">
                <a:solidFill>
                  <a:srgbClr val="4B4B4B"/>
                </a:solidFill>
                <a:latin typeface="Arial"/>
                <a:cs typeface="+mn-cs"/>
              </a:rPr>
              <a:t>’</a:t>
            </a:r>
            <a:r>
              <a:rPr lang="en-US" smtClean="0">
                <a:solidFill>
                  <a:srgbClr val="4B4B4B"/>
                </a:solidFill>
                <a:latin typeface="Gill Sans MT" charset="0"/>
                <a:cs typeface="+mn-cs"/>
              </a:rPr>
              <a:t>s top 10 slide tips:</a:t>
            </a:r>
          </a:p>
          <a:p>
            <a:pPr>
              <a:buFontTx/>
              <a:buAutoNum type="arabicPeriod"/>
              <a:defRPr/>
            </a:pPr>
            <a:r>
              <a:rPr lang="en-US" smtClean="0">
                <a:solidFill>
                  <a:srgbClr val="4B4B4B"/>
                </a:solidFill>
                <a:latin typeface="Gill Sans MT" charset="0"/>
                <a:cs typeface="+mn-cs"/>
              </a:rPr>
              <a:t>Keep it simple</a:t>
            </a:r>
          </a:p>
          <a:p>
            <a:pPr>
              <a:buFontTx/>
              <a:buAutoNum type="arabicPeriod"/>
              <a:defRPr/>
            </a:pPr>
            <a:r>
              <a:rPr lang="en-US" smtClean="0">
                <a:solidFill>
                  <a:srgbClr val="4B4B4B"/>
                </a:solidFill>
                <a:latin typeface="Gill Sans MT" charset="0"/>
                <a:cs typeface="+mn-cs"/>
              </a:rPr>
              <a:t>Limit bullet points and text</a:t>
            </a:r>
          </a:p>
          <a:p>
            <a:pPr>
              <a:buFontTx/>
              <a:buAutoNum type="arabicPeriod"/>
              <a:defRPr/>
            </a:pPr>
            <a:r>
              <a:rPr lang="en-US" smtClean="0">
                <a:solidFill>
                  <a:srgbClr val="4B4B4B"/>
                </a:solidFill>
                <a:latin typeface="Gill Sans MT" charset="0"/>
                <a:cs typeface="+mn-cs"/>
              </a:rPr>
              <a:t>Limit transitions and builds (animation)</a:t>
            </a:r>
          </a:p>
          <a:p>
            <a:pPr>
              <a:buFontTx/>
              <a:buAutoNum type="arabicPeriod"/>
              <a:defRPr/>
            </a:pPr>
            <a:r>
              <a:rPr lang="en-US" smtClean="0">
                <a:solidFill>
                  <a:srgbClr val="4B4B4B"/>
                </a:solidFill>
                <a:latin typeface="Gill Sans MT" charset="0"/>
                <a:cs typeface="+mn-cs"/>
              </a:rPr>
              <a:t>Use high quality graphics</a:t>
            </a:r>
          </a:p>
          <a:p>
            <a:pPr>
              <a:buFontTx/>
              <a:buAutoNum type="arabicPeriod"/>
              <a:defRPr/>
            </a:pPr>
            <a:r>
              <a:rPr lang="en-US" smtClean="0">
                <a:solidFill>
                  <a:srgbClr val="4B4B4B"/>
                </a:solidFill>
                <a:latin typeface="Gill Sans MT" charset="0"/>
                <a:cs typeface="+mn-cs"/>
              </a:rPr>
              <a:t>Have a visual theme, but avoid PowerPoint templates</a:t>
            </a:r>
          </a:p>
          <a:p>
            <a:pPr>
              <a:buFontTx/>
              <a:buAutoNum type="arabicPeriod"/>
              <a:defRPr/>
            </a:pPr>
            <a:r>
              <a:rPr lang="en-US" smtClean="0">
                <a:solidFill>
                  <a:srgbClr val="4B4B4B"/>
                </a:solidFill>
                <a:latin typeface="Gill Sans MT" charset="0"/>
                <a:cs typeface="+mn-cs"/>
              </a:rPr>
              <a:t>Use appropriate charts</a:t>
            </a:r>
          </a:p>
          <a:p>
            <a:pPr>
              <a:buFontTx/>
              <a:buAutoNum type="arabicPeriod"/>
              <a:defRPr/>
            </a:pPr>
            <a:r>
              <a:rPr lang="en-US" smtClean="0">
                <a:solidFill>
                  <a:srgbClr val="4B4B4B"/>
                </a:solidFill>
                <a:latin typeface="Gill Sans MT" charset="0"/>
                <a:cs typeface="+mn-cs"/>
              </a:rPr>
              <a:t>Use color well</a:t>
            </a:r>
          </a:p>
          <a:p>
            <a:pPr>
              <a:buFontTx/>
              <a:buAutoNum type="arabicPeriod"/>
              <a:defRPr/>
            </a:pPr>
            <a:r>
              <a:rPr lang="en-US" smtClean="0">
                <a:solidFill>
                  <a:srgbClr val="4B4B4B"/>
                </a:solidFill>
                <a:latin typeface="Gill Sans MT" charset="0"/>
                <a:cs typeface="+mn-cs"/>
              </a:rPr>
              <a:t>Choose your fonts well</a:t>
            </a:r>
          </a:p>
          <a:p>
            <a:pPr>
              <a:buFontTx/>
              <a:buAutoNum type="arabicPeriod"/>
              <a:defRPr/>
            </a:pPr>
            <a:r>
              <a:rPr lang="en-US" smtClean="0">
                <a:solidFill>
                  <a:srgbClr val="4B4B4B"/>
                </a:solidFill>
                <a:latin typeface="Gill Sans MT" charset="0"/>
                <a:cs typeface="+mn-cs"/>
              </a:rPr>
              <a:t>Use video or audio</a:t>
            </a:r>
          </a:p>
          <a:p>
            <a:pPr>
              <a:buFontTx/>
              <a:buAutoNum type="arabicPeriod"/>
              <a:defRPr/>
            </a:pPr>
            <a:r>
              <a:rPr lang="en-US" smtClean="0">
                <a:solidFill>
                  <a:srgbClr val="4B4B4B"/>
                </a:solidFill>
                <a:latin typeface="Gill Sans MT" charset="0"/>
                <a:cs typeface="+mn-cs"/>
              </a:rPr>
              <a:t>Spend time in the slide sorter</a:t>
            </a:r>
          </a:p>
        </p:txBody>
      </p:sp>
      <p:pic>
        <p:nvPicPr>
          <p:cNvPr id="75780" name="Picture 13" descr="reynolds_garr_c">
            <a:hlinkClick r:id="rId3" tooltip="Click his pic to go to his web sit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9400" y="9906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0" end="0"/>
                                            </p:txEl>
                                          </p:spTgt>
                                        </p:tgtEl>
                                        <p:attrNameLst>
                                          <p:attrName>ppt_c</p:attrName>
                                        </p:attrNameLst>
                                      </p:cBhvr>
                                      <p:to>
                                        <a:srgbClr val="66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1" end="1"/>
                                            </p:txEl>
                                          </p:spTgt>
                                        </p:tgtEl>
                                        <p:attrNameLst>
                                          <p:attrName>ppt_c</p:attrName>
                                        </p:attrNameLst>
                                      </p:cBhvr>
                                      <p:to>
                                        <a:srgbClr val="66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2" end="2"/>
                                            </p:txEl>
                                          </p:spTgt>
                                        </p:tgtEl>
                                        <p:attrNameLst>
                                          <p:attrName>ppt_c</p:attrName>
                                        </p:attrNameLst>
                                      </p:cBhvr>
                                      <p:to>
                                        <a:srgbClr val="66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3" end="3"/>
                                            </p:txEl>
                                          </p:spTgt>
                                        </p:tgtEl>
                                        <p:attrNameLst>
                                          <p:attrName>ppt_c</p:attrName>
                                        </p:attrNameLst>
                                      </p:cBhvr>
                                      <p:to>
                                        <a:srgbClr val="66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4" end="4"/>
                                            </p:txEl>
                                          </p:spTgt>
                                        </p:tgtEl>
                                        <p:attrNameLst>
                                          <p:attrName>ppt_c</p:attrName>
                                        </p:attrNameLst>
                                      </p:cBhvr>
                                      <p:to>
                                        <a:srgbClr val="66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5" end="5"/>
                                            </p:txEl>
                                          </p:spTgt>
                                        </p:tgtEl>
                                        <p:attrNameLst>
                                          <p:attrName>ppt_c</p:attrName>
                                        </p:attrNameLst>
                                      </p:cBhvr>
                                      <p:to>
                                        <a:srgbClr val="66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13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6" end="6"/>
                                            </p:txEl>
                                          </p:spTgt>
                                        </p:tgtEl>
                                        <p:attrNameLst>
                                          <p:attrName>ppt_c</p:attrName>
                                        </p:attrNameLst>
                                      </p:cBhvr>
                                      <p:to>
                                        <a:srgbClr val="6699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138">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7" end="7"/>
                                            </p:txEl>
                                          </p:spTgt>
                                        </p:tgtEl>
                                        <p:attrNameLst>
                                          <p:attrName>ppt_c</p:attrName>
                                        </p:attrNameLst>
                                      </p:cBhvr>
                                      <p:to>
                                        <a:srgbClr val="6699FF"/>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138">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8" end="8"/>
                                            </p:txEl>
                                          </p:spTgt>
                                        </p:tgtEl>
                                        <p:attrNameLst>
                                          <p:attrName>ppt_c</p:attrName>
                                        </p:attrNameLst>
                                      </p:cBhvr>
                                      <p:to>
                                        <a:srgbClr val="6699FF"/>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138">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9" end="9"/>
                                            </p:txEl>
                                          </p:spTgt>
                                        </p:tgtEl>
                                        <p:attrNameLst>
                                          <p:attrName>ppt_c</p:attrName>
                                        </p:attrNameLst>
                                      </p:cBhvr>
                                      <p:to>
                                        <a:srgbClr val="6699FF"/>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138">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8138">
                                            <p:txEl>
                                              <p:pRg st="10" end="10"/>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61C9EDA-74F6-8941-AAA4-CCDB393C1194}" type="slidenum">
              <a:rPr lang="en-US"/>
              <a:pPr>
                <a:defRPr/>
              </a:pPr>
              <a:t>35</a:t>
            </a:fld>
            <a:endParaRPr lang="en-US"/>
          </a:p>
        </p:txBody>
      </p:sp>
      <p:sp>
        <p:nvSpPr>
          <p:cNvPr id="118788" name="Rectangle 4"/>
          <p:cNvSpPr>
            <a:spLocks noChangeArrowheads="1"/>
          </p:cNvSpPr>
          <p:nvPr/>
        </p:nvSpPr>
        <p:spPr bwMode="auto">
          <a:xfrm>
            <a:off x="2743200" y="457200"/>
            <a:ext cx="270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buFontTx/>
              <a:buAutoNum type="arabicPeriod"/>
              <a:defRPr/>
            </a:pPr>
            <a:r>
              <a:rPr lang="en-US" sz="2400" b="1">
                <a:solidFill>
                  <a:srgbClr val="4B4B4B"/>
                </a:solidFill>
                <a:cs typeface="+mn-cs"/>
              </a:rPr>
              <a:t>Keep it simple</a:t>
            </a:r>
          </a:p>
        </p:txBody>
      </p:sp>
      <p:pic>
        <p:nvPicPr>
          <p:cNvPr id="118789" name="Picture 5" descr="0633_simplicit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1524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878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87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12"/>
          </p:nvPr>
        </p:nvSpPr>
        <p:spPr/>
        <p:txBody>
          <a:bodyPr/>
          <a:lstStyle/>
          <a:p>
            <a:pPr>
              <a:defRPr/>
            </a:pPr>
            <a:fld id="{C672E0F6-F945-394B-AD0D-6142F22FE999}" type="slidenum">
              <a:rPr lang="en-US"/>
              <a:pPr>
                <a:defRPr/>
              </a:pPr>
              <a:t>36</a:t>
            </a:fld>
            <a:endParaRPr lang="en-US"/>
          </a:p>
        </p:txBody>
      </p:sp>
      <p:sp>
        <p:nvSpPr>
          <p:cNvPr id="120836" name="Rectangle 4"/>
          <p:cNvSpPr>
            <a:spLocks noChangeArrowheads="1"/>
          </p:cNvSpPr>
          <p:nvPr/>
        </p:nvSpPr>
        <p:spPr bwMode="auto">
          <a:xfrm>
            <a:off x="2057400" y="838200"/>
            <a:ext cx="4478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2.  Limit bullet points and text</a:t>
            </a:r>
          </a:p>
        </p:txBody>
      </p:sp>
      <p:pic>
        <p:nvPicPr>
          <p:cNvPr id="79875" name="Picture 6" descr="white_space_podcast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14478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Text Box 7"/>
          <p:cNvSpPr txBox="1">
            <a:spLocks noChangeArrowheads="1"/>
          </p:cNvSpPr>
          <p:nvPr/>
        </p:nvSpPr>
        <p:spPr bwMode="auto">
          <a:xfrm>
            <a:off x="2133600" y="1828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40" name="Text Box 8"/>
          <p:cNvSpPr txBox="1">
            <a:spLocks noChangeArrowheads="1"/>
          </p:cNvSpPr>
          <p:nvPr/>
        </p:nvSpPr>
        <p:spPr bwMode="auto">
          <a:xfrm rot="2235984">
            <a:off x="4267200" y="4267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41" name="Text Box 9"/>
          <p:cNvSpPr txBox="1">
            <a:spLocks noChangeArrowheads="1"/>
          </p:cNvSpPr>
          <p:nvPr/>
        </p:nvSpPr>
        <p:spPr bwMode="auto">
          <a:xfrm rot="2194382">
            <a:off x="4343400" y="5257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42" name="Text Box 10"/>
          <p:cNvSpPr txBox="1">
            <a:spLocks noChangeArrowheads="1"/>
          </p:cNvSpPr>
          <p:nvPr/>
        </p:nvSpPr>
        <p:spPr bwMode="auto">
          <a:xfrm>
            <a:off x="5105400" y="1828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43" name="Text Box 11"/>
          <p:cNvSpPr txBox="1">
            <a:spLocks noChangeArrowheads="1"/>
          </p:cNvSpPr>
          <p:nvPr/>
        </p:nvSpPr>
        <p:spPr bwMode="auto">
          <a:xfrm>
            <a:off x="2057400" y="5715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44" name="Text Box 12"/>
          <p:cNvSpPr txBox="1">
            <a:spLocks noChangeArrowheads="1"/>
          </p:cNvSpPr>
          <p:nvPr/>
        </p:nvSpPr>
        <p:spPr bwMode="auto">
          <a:xfrm>
            <a:off x="1873250" y="3429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45" name="Line 13"/>
          <p:cNvSpPr>
            <a:spLocks noChangeShapeType="1"/>
          </p:cNvSpPr>
          <p:nvPr/>
        </p:nvSpPr>
        <p:spPr bwMode="auto">
          <a:xfrm flipH="1">
            <a:off x="4114800" y="2057400"/>
            <a:ext cx="990600" cy="381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20846" name="Line 14"/>
          <p:cNvSpPr>
            <a:spLocks noChangeShapeType="1"/>
          </p:cNvSpPr>
          <p:nvPr/>
        </p:nvSpPr>
        <p:spPr bwMode="auto">
          <a:xfrm flipH="1">
            <a:off x="4267200" y="2057400"/>
            <a:ext cx="914400" cy="838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20847" name="Line 15"/>
          <p:cNvSpPr>
            <a:spLocks noChangeShapeType="1"/>
          </p:cNvSpPr>
          <p:nvPr/>
        </p:nvSpPr>
        <p:spPr bwMode="auto">
          <a:xfrm flipH="1">
            <a:off x="4648200" y="2133600"/>
            <a:ext cx="609600" cy="990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20848" name="Line 16"/>
          <p:cNvSpPr>
            <a:spLocks noChangeShapeType="1"/>
          </p:cNvSpPr>
          <p:nvPr/>
        </p:nvSpPr>
        <p:spPr bwMode="auto">
          <a:xfrm flipH="1">
            <a:off x="4038600" y="2209800"/>
            <a:ext cx="1600200" cy="1447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20849" name="Text Box 17"/>
          <p:cNvSpPr txBox="1">
            <a:spLocks noChangeArrowheads="1"/>
          </p:cNvSpPr>
          <p:nvPr/>
        </p:nvSpPr>
        <p:spPr bwMode="auto">
          <a:xfrm>
            <a:off x="5181600" y="32766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0" name="Text Box 18"/>
          <p:cNvSpPr txBox="1">
            <a:spLocks noChangeArrowheads="1"/>
          </p:cNvSpPr>
          <p:nvPr/>
        </p:nvSpPr>
        <p:spPr bwMode="auto">
          <a:xfrm>
            <a:off x="2057400" y="4343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1" name="Text Box 19"/>
          <p:cNvSpPr txBox="1">
            <a:spLocks noChangeArrowheads="1"/>
          </p:cNvSpPr>
          <p:nvPr/>
        </p:nvSpPr>
        <p:spPr bwMode="auto">
          <a:xfrm>
            <a:off x="5410200" y="5867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2" name="Text Box 20"/>
          <p:cNvSpPr txBox="1">
            <a:spLocks noChangeArrowheads="1"/>
          </p:cNvSpPr>
          <p:nvPr/>
        </p:nvSpPr>
        <p:spPr bwMode="auto">
          <a:xfrm>
            <a:off x="2057400" y="2590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3" name="Text Box 21"/>
          <p:cNvSpPr txBox="1">
            <a:spLocks noChangeArrowheads="1"/>
          </p:cNvSpPr>
          <p:nvPr/>
        </p:nvSpPr>
        <p:spPr bwMode="auto">
          <a:xfrm>
            <a:off x="1949450" y="4953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4" name="Text Box 22"/>
          <p:cNvSpPr txBox="1">
            <a:spLocks noChangeArrowheads="1"/>
          </p:cNvSpPr>
          <p:nvPr/>
        </p:nvSpPr>
        <p:spPr bwMode="auto">
          <a:xfrm>
            <a:off x="5181600" y="2590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5" name="Text Box 23"/>
          <p:cNvSpPr txBox="1">
            <a:spLocks noChangeArrowheads="1"/>
          </p:cNvSpPr>
          <p:nvPr/>
        </p:nvSpPr>
        <p:spPr bwMode="auto">
          <a:xfrm>
            <a:off x="5410200" y="4953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6" name="Text Box 24"/>
          <p:cNvSpPr txBox="1">
            <a:spLocks noChangeArrowheads="1"/>
          </p:cNvSpPr>
          <p:nvPr/>
        </p:nvSpPr>
        <p:spPr bwMode="auto">
          <a:xfrm>
            <a:off x="5257800" y="3886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7" name="Text Box 25"/>
          <p:cNvSpPr txBox="1">
            <a:spLocks noChangeArrowheads="1"/>
          </p:cNvSpPr>
          <p:nvPr/>
        </p:nvSpPr>
        <p:spPr bwMode="auto">
          <a:xfrm>
            <a:off x="5334000" y="4343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8" name="Text Box 26"/>
          <p:cNvSpPr txBox="1">
            <a:spLocks noChangeArrowheads="1"/>
          </p:cNvSpPr>
          <p:nvPr/>
        </p:nvSpPr>
        <p:spPr bwMode="auto">
          <a:xfrm>
            <a:off x="1981200" y="3886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59" name="Text Box 27"/>
          <p:cNvSpPr txBox="1">
            <a:spLocks noChangeArrowheads="1"/>
          </p:cNvSpPr>
          <p:nvPr/>
        </p:nvSpPr>
        <p:spPr bwMode="auto">
          <a:xfrm>
            <a:off x="1981200" y="3048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0" name="Text Box 28"/>
          <p:cNvSpPr txBox="1">
            <a:spLocks noChangeArrowheads="1"/>
          </p:cNvSpPr>
          <p:nvPr/>
        </p:nvSpPr>
        <p:spPr bwMode="auto">
          <a:xfrm>
            <a:off x="2057400" y="2209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1" name="Text Box 29"/>
          <p:cNvSpPr txBox="1">
            <a:spLocks noChangeArrowheads="1"/>
          </p:cNvSpPr>
          <p:nvPr/>
        </p:nvSpPr>
        <p:spPr bwMode="auto">
          <a:xfrm>
            <a:off x="3657600" y="5867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2" name="Text Box 30"/>
          <p:cNvSpPr txBox="1">
            <a:spLocks noChangeArrowheads="1"/>
          </p:cNvSpPr>
          <p:nvPr/>
        </p:nvSpPr>
        <p:spPr bwMode="auto">
          <a:xfrm>
            <a:off x="1981200" y="5334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3" name="Text Box 31"/>
          <p:cNvSpPr txBox="1">
            <a:spLocks noChangeArrowheads="1"/>
          </p:cNvSpPr>
          <p:nvPr/>
        </p:nvSpPr>
        <p:spPr bwMode="auto">
          <a:xfrm>
            <a:off x="5181600" y="1524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4" name="Text Box 32"/>
          <p:cNvSpPr txBox="1">
            <a:spLocks noChangeArrowheads="1"/>
          </p:cNvSpPr>
          <p:nvPr/>
        </p:nvSpPr>
        <p:spPr bwMode="auto">
          <a:xfrm>
            <a:off x="3352800" y="1524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5" name="Text Box 33"/>
          <p:cNvSpPr txBox="1">
            <a:spLocks noChangeArrowheads="1"/>
          </p:cNvSpPr>
          <p:nvPr/>
        </p:nvSpPr>
        <p:spPr bwMode="auto">
          <a:xfrm>
            <a:off x="1981200" y="15240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6" name="Text Box 34"/>
          <p:cNvSpPr txBox="1">
            <a:spLocks noChangeArrowheads="1"/>
          </p:cNvSpPr>
          <p:nvPr/>
        </p:nvSpPr>
        <p:spPr bwMode="auto">
          <a:xfrm>
            <a:off x="5257800" y="22098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7" name="Text Box 35"/>
          <p:cNvSpPr txBox="1">
            <a:spLocks noChangeArrowheads="1"/>
          </p:cNvSpPr>
          <p:nvPr/>
        </p:nvSpPr>
        <p:spPr bwMode="auto">
          <a:xfrm>
            <a:off x="5257800" y="28956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8" name="Text Box 36"/>
          <p:cNvSpPr txBox="1">
            <a:spLocks noChangeArrowheads="1"/>
          </p:cNvSpPr>
          <p:nvPr/>
        </p:nvSpPr>
        <p:spPr bwMode="auto">
          <a:xfrm>
            <a:off x="5486400" y="5410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
        <p:nvSpPr>
          <p:cNvPr id="120869" name="Text Box 37"/>
          <p:cNvSpPr txBox="1">
            <a:spLocks noChangeArrowheads="1"/>
          </p:cNvSpPr>
          <p:nvPr/>
        </p:nvSpPr>
        <p:spPr bwMode="auto">
          <a:xfrm>
            <a:off x="5181600" y="3581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white space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0842"/>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20844"/>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0849"/>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20840"/>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20843"/>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120841"/>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20845"/>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20846"/>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20847"/>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20848"/>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20850"/>
                                        </p:tgtEl>
                                        <p:attrNameLst>
                                          <p:attrName>style.visibility</p:attrName>
                                        </p:attrNameLst>
                                      </p:cBhvr>
                                      <p:to>
                                        <p:strVal val="visible"/>
                                      </p:to>
                                    </p:set>
                                  </p:childTnLst>
                                </p:cTn>
                              </p:par>
                            </p:childTnLst>
                          </p:cTn>
                        </p:par>
                        <p:par>
                          <p:cTn id="40" fill="hold" nodeType="afterGroup">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120851"/>
                                        </p:tgtEl>
                                        <p:attrNameLst>
                                          <p:attrName>style.visibility</p:attrName>
                                        </p:attrNameLst>
                                      </p:cBhvr>
                                      <p:to>
                                        <p:strVal val="visible"/>
                                      </p:to>
                                    </p:set>
                                  </p:childTnLst>
                                </p:cTn>
                              </p:par>
                            </p:childTnLst>
                          </p:cTn>
                        </p:par>
                        <p:par>
                          <p:cTn id="43" fill="hold" nodeType="afterGroup">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20852"/>
                                        </p:tgtEl>
                                        <p:attrNameLst>
                                          <p:attrName>style.visibility</p:attrName>
                                        </p:attrNameLst>
                                      </p:cBhvr>
                                      <p:to>
                                        <p:strVal val="visible"/>
                                      </p:to>
                                    </p:set>
                                  </p:childTnLst>
                                </p:cTn>
                              </p:par>
                            </p:childTnLst>
                          </p:cTn>
                        </p:par>
                        <p:par>
                          <p:cTn id="46" fill="hold" nodeType="afterGroup">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120853"/>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120854"/>
                                        </p:tgtEl>
                                        <p:attrNameLst>
                                          <p:attrName>style.visibility</p:attrName>
                                        </p:attrNameLst>
                                      </p:cBhvr>
                                      <p:to>
                                        <p:strVal val="visible"/>
                                      </p:to>
                                    </p:set>
                                  </p:childTnLst>
                                </p:cTn>
                              </p:par>
                            </p:childTnLst>
                          </p:cTn>
                        </p:par>
                        <p:par>
                          <p:cTn id="52" fill="hold" nodeType="afterGroup">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120855"/>
                                        </p:tgtEl>
                                        <p:attrNameLst>
                                          <p:attrName>style.visibility</p:attrName>
                                        </p:attrNameLst>
                                      </p:cBhvr>
                                      <p:to>
                                        <p:strVal val="visible"/>
                                      </p:to>
                                    </p:set>
                                  </p:childTnLst>
                                </p:cTn>
                              </p:par>
                            </p:childTnLst>
                          </p:cTn>
                        </p:par>
                        <p:par>
                          <p:cTn id="55" fill="hold" nodeType="afterGroup">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120856"/>
                                        </p:tgtEl>
                                        <p:attrNameLst>
                                          <p:attrName>style.visibility</p:attrName>
                                        </p:attrNameLst>
                                      </p:cBhvr>
                                      <p:to>
                                        <p:strVal val="visible"/>
                                      </p:to>
                                    </p:set>
                                  </p:childTnLst>
                                </p:cTn>
                              </p:par>
                            </p:childTnLst>
                          </p:cTn>
                        </p:par>
                        <p:par>
                          <p:cTn id="58" fill="hold" nodeType="afterGroup">
                            <p:stCondLst>
                              <p:cond delay="8500"/>
                            </p:stCondLst>
                            <p:childTnLst>
                              <p:par>
                                <p:cTn id="59" presetID="1" presetClass="entr" presetSubtype="0" fill="hold" grpId="0" nodeType="afterEffect">
                                  <p:stCondLst>
                                    <p:cond delay="500"/>
                                  </p:stCondLst>
                                  <p:childTnLst>
                                    <p:set>
                                      <p:cBhvr>
                                        <p:cTn id="60" dur="1" fill="hold">
                                          <p:stCondLst>
                                            <p:cond delay="0"/>
                                          </p:stCondLst>
                                        </p:cTn>
                                        <p:tgtEl>
                                          <p:spTgt spid="120857"/>
                                        </p:tgtEl>
                                        <p:attrNameLst>
                                          <p:attrName>style.visibility</p:attrName>
                                        </p:attrNameLst>
                                      </p:cBhvr>
                                      <p:to>
                                        <p:strVal val="visible"/>
                                      </p:to>
                                    </p:set>
                                  </p:childTnLst>
                                </p:cTn>
                              </p:par>
                            </p:childTnLst>
                          </p:cTn>
                        </p:par>
                        <p:par>
                          <p:cTn id="61" fill="hold" nodeType="afterGroup">
                            <p:stCondLst>
                              <p:cond delay="9000"/>
                            </p:stCondLst>
                            <p:childTnLst>
                              <p:par>
                                <p:cTn id="62" presetID="1" presetClass="entr" presetSubtype="0" fill="hold" grpId="0" nodeType="afterEffect">
                                  <p:stCondLst>
                                    <p:cond delay="500"/>
                                  </p:stCondLst>
                                  <p:childTnLst>
                                    <p:set>
                                      <p:cBhvr>
                                        <p:cTn id="63" dur="1" fill="hold">
                                          <p:stCondLst>
                                            <p:cond delay="0"/>
                                          </p:stCondLst>
                                        </p:cTn>
                                        <p:tgtEl>
                                          <p:spTgt spid="120858"/>
                                        </p:tgtEl>
                                        <p:attrNameLst>
                                          <p:attrName>style.visibility</p:attrName>
                                        </p:attrNameLst>
                                      </p:cBhvr>
                                      <p:to>
                                        <p:strVal val="visible"/>
                                      </p:to>
                                    </p:set>
                                  </p:childTnLst>
                                </p:cTn>
                              </p:par>
                            </p:childTnLst>
                          </p:cTn>
                        </p:par>
                        <p:par>
                          <p:cTn id="64" fill="hold" nodeType="afterGroup">
                            <p:stCondLst>
                              <p:cond delay="9500"/>
                            </p:stCondLst>
                            <p:childTnLst>
                              <p:par>
                                <p:cTn id="65" presetID="1" presetClass="entr" presetSubtype="0" fill="hold" grpId="0" nodeType="afterEffect">
                                  <p:stCondLst>
                                    <p:cond delay="500"/>
                                  </p:stCondLst>
                                  <p:childTnLst>
                                    <p:set>
                                      <p:cBhvr>
                                        <p:cTn id="66" dur="1" fill="hold">
                                          <p:stCondLst>
                                            <p:cond delay="0"/>
                                          </p:stCondLst>
                                        </p:cTn>
                                        <p:tgtEl>
                                          <p:spTgt spid="120859"/>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500"/>
                                  </p:stCondLst>
                                  <p:childTnLst>
                                    <p:set>
                                      <p:cBhvr>
                                        <p:cTn id="69" dur="1" fill="hold">
                                          <p:stCondLst>
                                            <p:cond delay="0"/>
                                          </p:stCondLst>
                                        </p:cTn>
                                        <p:tgtEl>
                                          <p:spTgt spid="120860"/>
                                        </p:tgtEl>
                                        <p:attrNameLst>
                                          <p:attrName>style.visibility</p:attrName>
                                        </p:attrNameLst>
                                      </p:cBhvr>
                                      <p:to>
                                        <p:strVal val="visible"/>
                                      </p:to>
                                    </p:set>
                                  </p:childTnLst>
                                </p:cTn>
                              </p:par>
                            </p:childTnLst>
                          </p:cTn>
                        </p:par>
                        <p:par>
                          <p:cTn id="70" fill="hold" nodeType="afterGroup">
                            <p:stCondLst>
                              <p:cond delay="10500"/>
                            </p:stCondLst>
                            <p:childTnLst>
                              <p:par>
                                <p:cTn id="71" presetID="1" presetClass="entr" presetSubtype="0" fill="hold" grpId="0" nodeType="afterEffect">
                                  <p:stCondLst>
                                    <p:cond delay="500"/>
                                  </p:stCondLst>
                                  <p:childTnLst>
                                    <p:set>
                                      <p:cBhvr>
                                        <p:cTn id="72" dur="1" fill="hold">
                                          <p:stCondLst>
                                            <p:cond delay="0"/>
                                          </p:stCondLst>
                                        </p:cTn>
                                        <p:tgtEl>
                                          <p:spTgt spid="120861"/>
                                        </p:tgtEl>
                                        <p:attrNameLst>
                                          <p:attrName>style.visibility</p:attrName>
                                        </p:attrNameLst>
                                      </p:cBhvr>
                                      <p:to>
                                        <p:strVal val="visible"/>
                                      </p:to>
                                    </p:set>
                                  </p:childTnLst>
                                </p:cTn>
                              </p:par>
                            </p:childTnLst>
                          </p:cTn>
                        </p:par>
                        <p:par>
                          <p:cTn id="73" fill="hold" nodeType="afterGroup">
                            <p:stCondLst>
                              <p:cond delay="11000"/>
                            </p:stCondLst>
                            <p:childTnLst>
                              <p:par>
                                <p:cTn id="74" presetID="1" presetClass="entr" presetSubtype="0" fill="hold" grpId="0" nodeType="afterEffect">
                                  <p:stCondLst>
                                    <p:cond delay="500"/>
                                  </p:stCondLst>
                                  <p:childTnLst>
                                    <p:set>
                                      <p:cBhvr>
                                        <p:cTn id="75" dur="1" fill="hold">
                                          <p:stCondLst>
                                            <p:cond delay="0"/>
                                          </p:stCondLst>
                                        </p:cTn>
                                        <p:tgtEl>
                                          <p:spTgt spid="120862"/>
                                        </p:tgtEl>
                                        <p:attrNameLst>
                                          <p:attrName>style.visibility</p:attrName>
                                        </p:attrNameLst>
                                      </p:cBhvr>
                                      <p:to>
                                        <p:strVal val="visible"/>
                                      </p:to>
                                    </p:set>
                                  </p:childTnLst>
                                </p:cTn>
                              </p:par>
                            </p:childTnLst>
                          </p:cTn>
                        </p:par>
                        <p:par>
                          <p:cTn id="76" fill="hold" nodeType="afterGroup">
                            <p:stCondLst>
                              <p:cond delay="11500"/>
                            </p:stCondLst>
                            <p:childTnLst>
                              <p:par>
                                <p:cTn id="77" presetID="1" presetClass="entr" presetSubtype="0" fill="hold" grpId="0" nodeType="afterEffect">
                                  <p:stCondLst>
                                    <p:cond delay="0"/>
                                  </p:stCondLst>
                                  <p:childTnLst>
                                    <p:set>
                                      <p:cBhvr>
                                        <p:cTn id="78" dur="1" fill="hold">
                                          <p:stCondLst>
                                            <p:cond delay="0"/>
                                          </p:stCondLst>
                                        </p:cTn>
                                        <p:tgtEl>
                                          <p:spTgt spid="120863"/>
                                        </p:tgtEl>
                                        <p:attrNameLst>
                                          <p:attrName>style.visibility</p:attrName>
                                        </p:attrNameLst>
                                      </p:cBhvr>
                                      <p:to>
                                        <p:strVal val="visible"/>
                                      </p:to>
                                    </p:set>
                                  </p:childTnLst>
                                </p:cTn>
                              </p:par>
                            </p:childTnLst>
                          </p:cTn>
                        </p:par>
                        <p:par>
                          <p:cTn id="79" fill="hold" nodeType="afterGroup">
                            <p:stCondLst>
                              <p:cond delay="11500"/>
                            </p:stCondLst>
                            <p:childTnLst>
                              <p:par>
                                <p:cTn id="80" presetID="1" presetClass="entr" presetSubtype="0" fill="hold" grpId="0" nodeType="afterEffect">
                                  <p:stCondLst>
                                    <p:cond delay="0"/>
                                  </p:stCondLst>
                                  <p:childTnLst>
                                    <p:set>
                                      <p:cBhvr>
                                        <p:cTn id="81" dur="1" fill="hold">
                                          <p:stCondLst>
                                            <p:cond delay="0"/>
                                          </p:stCondLst>
                                        </p:cTn>
                                        <p:tgtEl>
                                          <p:spTgt spid="120864"/>
                                        </p:tgtEl>
                                        <p:attrNameLst>
                                          <p:attrName>style.visibility</p:attrName>
                                        </p:attrNameLst>
                                      </p:cBhvr>
                                      <p:to>
                                        <p:strVal val="visible"/>
                                      </p:to>
                                    </p:set>
                                  </p:childTnLst>
                                </p:cTn>
                              </p:par>
                            </p:childTnLst>
                          </p:cTn>
                        </p:par>
                        <p:par>
                          <p:cTn id="82" fill="hold" nodeType="afterGroup">
                            <p:stCondLst>
                              <p:cond delay="11500"/>
                            </p:stCondLst>
                            <p:childTnLst>
                              <p:par>
                                <p:cTn id="83" presetID="1" presetClass="entr" presetSubtype="0" fill="hold" grpId="0" nodeType="afterEffect">
                                  <p:stCondLst>
                                    <p:cond delay="500"/>
                                  </p:stCondLst>
                                  <p:childTnLst>
                                    <p:set>
                                      <p:cBhvr>
                                        <p:cTn id="84" dur="1" fill="hold">
                                          <p:stCondLst>
                                            <p:cond delay="0"/>
                                          </p:stCondLst>
                                        </p:cTn>
                                        <p:tgtEl>
                                          <p:spTgt spid="120865"/>
                                        </p:tgtEl>
                                        <p:attrNameLst>
                                          <p:attrName>style.visibility</p:attrName>
                                        </p:attrNameLst>
                                      </p:cBhvr>
                                      <p:to>
                                        <p:strVal val="visible"/>
                                      </p:to>
                                    </p:set>
                                  </p:childTnLst>
                                </p:cTn>
                              </p:par>
                            </p:childTnLst>
                          </p:cTn>
                        </p:par>
                        <p:par>
                          <p:cTn id="85" fill="hold" nodeType="afterGroup">
                            <p:stCondLst>
                              <p:cond delay="12000"/>
                            </p:stCondLst>
                            <p:childTnLst>
                              <p:par>
                                <p:cTn id="86" presetID="1" presetClass="entr" presetSubtype="0" fill="hold" grpId="0" nodeType="afterEffect">
                                  <p:stCondLst>
                                    <p:cond delay="500"/>
                                  </p:stCondLst>
                                  <p:childTnLst>
                                    <p:set>
                                      <p:cBhvr>
                                        <p:cTn id="87" dur="1" fill="hold">
                                          <p:stCondLst>
                                            <p:cond delay="0"/>
                                          </p:stCondLst>
                                        </p:cTn>
                                        <p:tgtEl>
                                          <p:spTgt spid="120866"/>
                                        </p:tgtEl>
                                        <p:attrNameLst>
                                          <p:attrName>style.visibility</p:attrName>
                                        </p:attrNameLst>
                                      </p:cBhvr>
                                      <p:to>
                                        <p:strVal val="visible"/>
                                      </p:to>
                                    </p:set>
                                  </p:childTnLst>
                                </p:cTn>
                              </p:par>
                            </p:childTnLst>
                          </p:cTn>
                        </p:par>
                        <p:par>
                          <p:cTn id="88" fill="hold" nodeType="afterGroup">
                            <p:stCondLst>
                              <p:cond delay="12500"/>
                            </p:stCondLst>
                            <p:childTnLst>
                              <p:par>
                                <p:cTn id="89" presetID="1" presetClass="entr" presetSubtype="0" fill="hold" grpId="0" nodeType="afterEffect">
                                  <p:stCondLst>
                                    <p:cond delay="500"/>
                                  </p:stCondLst>
                                  <p:childTnLst>
                                    <p:set>
                                      <p:cBhvr>
                                        <p:cTn id="90" dur="1" fill="hold">
                                          <p:stCondLst>
                                            <p:cond delay="0"/>
                                          </p:stCondLst>
                                        </p:cTn>
                                        <p:tgtEl>
                                          <p:spTgt spid="120867"/>
                                        </p:tgtEl>
                                        <p:attrNameLst>
                                          <p:attrName>style.visibility</p:attrName>
                                        </p:attrNameLst>
                                      </p:cBhvr>
                                      <p:to>
                                        <p:strVal val="visible"/>
                                      </p:to>
                                    </p:set>
                                  </p:childTnLst>
                                </p:cTn>
                              </p:par>
                            </p:childTnLst>
                          </p:cTn>
                        </p:par>
                        <p:par>
                          <p:cTn id="91" fill="hold" nodeType="afterGroup">
                            <p:stCondLst>
                              <p:cond delay="13000"/>
                            </p:stCondLst>
                            <p:childTnLst>
                              <p:par>
                                <p:cTn id="92" presetID="1" presetClass="entr" presetSubtype="0" fill="hold" grpId="0" nodeType="afterEffect">
                                  <p:stCondLst>
                                    <p:cond delay="500"/>
                                  </p:stCondLst>
                                  <p:childTnLst>
                                    <p:set>
                                      <p:cBhvr>
                                        <p:cTn id="93" dur="1" fill="hold">
                                          <p:stCondLst>
                                            <p:cond delay="0"/>
                                          </p:stCondLst>
                                        </p:cTn>
                                        <p:tgtEl>
                                          <p:spTgt spid="120868"/>
                                        </p:tgtEl>
                                        <p:attrNameLst>
                                          <p:attrName>style.visibility</p:attrName>
                                        </p:attrNameLst>
                                      </p:cBhvr>
                                      <p:to>
                                        <p:strVal val="visible"/>
                                      </p:to>
                                    </p:set>
                                  </p:childTnLst>
                                </p:cTn>
                              </p:par>
                            </p:childTnLst>
                          </p:cTn>
                        </p:par>
                        <p:par>
                          <p:cTn id="94" fill="hold" nodeType="afterGroup">
                            <p:stCondLst>
                              <p:cond delay="13500"/>
                            </p:stCondLst>
                            <p:childTnLst>
                              <p:par>
                                <p:cTn id="95" presetID="1" presetClass="entr" presetSubtype="0" fill="hold" grpId="0" nodeType="afterEffect">
                                  <p:stCondLst>
                                    <p:cond delay="500"/>
                                  </p:stCondLst>
                                  <p:childTnLst>
                                    <p:set>
                                      <p:cBhvr>
                                        <p:cTn id="96" dur="1" fill="hold">
                                          <p:stCondLst>
                                            <p:cond delay="0"/>
                                          </p:stCondLst>
                                        </p:cTn>
                                        <p:tgtEl>
                                          <p:spTgt spid="120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9" grpId="0"/>
      <p:bldP spid="120840" grpId="0"/>
      <p:bldP spid="120841" grpId="0"/>
      <p:bldP spid="120842" grpId="0"/>
      <p:bldP spid="120843" grpId="0"/>
      <p:bldP spid="120844" grpId="0"/>
      <p:bldP spid="120849" grpId="0"/>
      <p:bldP spid="120850" grpId="0"/>
      <p:bldP spid="120851" grpId="0"/>
      <p:bldP spid="120852" grpId="0"/>
      <p:bldP spid="120853" grpId="0"/>
      <p:bldP spid="120854" grpId="0"/>
      <p:bldP spid="120855" grpId="0"/>
      <p:bldP spid="120856" grpId="0"/>
      <p:bldP spid="120857" grpId="0"/>
      <p:bldP spid="120858" grpId="0"/>
      <p:bldP spid="120859" grpId="0"/>
      <p:bldP spid="120860" grpId="0"/>
      <p:bldP spid="120861" grpId="0"/>
      <p:bldP spid="120862" grpId="0"/>
      <p:bldP spid="120863" grpId="0"/>
      <p:bldP spid="120864" grpId="0"/>
      <p:bldP spid="120865" grpId="0"/>
      <p:bldP spid="120866" grpId="0"/>
      <p:bldP spid="120867" grpId="0"/>
      <p:bldP spid="120868" grpId="0"/>
      <p:bldP spid="12086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3E1C6DF-1927-3341-B8BE-021943673C03}" type="slidenum">
              <a:rPr lang="en-US"/>
              <a:pPr>
                <a:defRPr/>
              </a:pPr>
              <a:t>37</a:t>
            </a:fld>
            <a:endParaRPr lang="en-US"/>
          </a:p>
        </p:txBody>
      </p:sp>
      <p:sp>
        <p:nvSpPr>
          <p:cNvPr id="122882" name="Rectangle 2"/>
          <p:cNvSpPr>
            <a:spLocks noChangeArrowheads="1"/>
          </p:cNvSpPr>
          <p:nvPr/>
        </p:nvSpPr>
        <p:spPr bwMode="auto">
          <a:xfrm>
            <a:off x="1371600" y="457200"/>
            <a:ext cx="630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3. Limit transitions and builds (animation) </a:t>
            </a:r>
          </a:p>
        </p:txBody>
      </p:sp>
      <p:graphicFrame>
        <p:nvGraphicFramePr>
          <p:cNvPr id="122884" name="Object 4"/>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81924" name="Chart" r:id="rId4" imgW="6096000" imgH="4064000" progId="MSGraph.Chart.8">
                  <p:embed followColorScheme="full"/>
                </p:oleObj>
              </mc:Choice>
              <mc:Fallback>
                <p:oleObj name="Chart" r:id="rId4" imgW="6096000" imgH="4064000"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4">
                                            <p:oleChartEl type="gridLegend"/>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4">
                                            <p:oleChartEl type="series" lvl="1"/>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4">
                                            <p:oleChartEl type="series" lvl="2"/>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884">
                                            <p:oleChartEl type="series" lvl="3"/>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2884" grpId="0" bld="series"/>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pPr>
              <a:defRPr/>
            </a:pPr>
            <a:fld id="{91378830-88E7-F04A-B11B-BD8B513A352B}" type="slidenum">
              <a:rPr lang="en-US"/>
              <a:pPr>
                <a:defRPr/>
              </a:pPr>
              <a:t>38</a:t>
            </a:fld>
            <a:endParaRPr lang="en-US"/>
          </a:p>
        </p:txBody>
      </p:sp>
      <p:sp>
        <p:nvSpPr>
          <p:cNvPr id="124930" name="Rectangle 2"/>
          <p:cNvSpPr>
            <a:spLocks noChangeArrowheads="1"/>
          </p:cNvSpPr>
          <p:nvPr/>
        </p:nvSpPr>
        <p:spPr bwMode="auto">
          <a:xfrm>
            <a:off x="2743200" y="457200"/>
            <a:ext cx="369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4. </a:t>
            </a:r>
            <a:r>
              <a:rPr lang="en-US" sz="2000" b="1">
                <a:solidFill>
                  <a:srgbClr val="4B4B4B"/>
                </a:solidFill>
                <a:cs typeface="+mn-cs"/>
              </a:rPr>
              <a:t>Use high quality graphics</a:t>
            </a:r>
            <a:r>
              <a:rPr lang="en-US" sz="2400" b="1">
                <a:solidFill>
                  <a:srgbClr val="4B4B4B"/>
                </a:solidFill>
                <a:cs typeface="+mn-cs"/>
              </a:rPr>
              <a:t> </a:t>
            </a:r>
          </a:p>
        </p:txBody>
      </p:sp>
      <p:pic>
        <p:nvPicPr>
          <p:cNvPr id="124933" name="Picture 5" descr="0621072emotional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1676400"/>
            <a:ext cx="1417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menancingsk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3886200"/>
            <a:ext cx="23145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Picture 9" descr="emotional-wellness-dimension-of-wellnes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4876800"/>
            <a:ext cx="135413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9" name="Picture 11" descr="5 Steps to Confront Your Emotional Abus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6400" y="3505200"/>
            <a:ext cx="204311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1" name="Picture 13" descr="emotional-health"/>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48200" y="1905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3" name="Picture 15" descr="emotional-traum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53200" y="2209800"/>
            <a:ext cx="183991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5" name="Picture 17" descr="300_4457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657600" y="3429000"/>
            <a:ext cx="10080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7" name="Picture 19" descr="Emotional_Winter_part_2_by_Rilrae"/>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895600" y="1905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8" name="Picture 20" descr="j0286034"/>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391400" y="1219200"/>
            <a:ext cx="9191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49" name="Picture 21" descr="MCj04375530000[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0" y="4953000"/>
            <a:ext cx="19939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50" name="Picture 22" descr="MCj03432010000[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477000" y="5545138"/>
            <a:ext cx="13716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51" name="Picture 23" descr="MCj04244720000[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33400" y="533400"/>
            <a:ext cx="1406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24935"/>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24947"/>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24939"/>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24945"/>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24941"/>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24943"/>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2493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24951"/>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nodeType="afterEffect">
                                  <p:stCondLst>
                                    <p:cond delay="500"/>
                                  </p:stCondLst>
                                  <p:childTnLst>
                                    <p:set>
                                      <p:cBhvr>
                                        <p:cTn id="34" dur="1" fill="hold">
                                          <p:stCondLst>
                                            <p:cond delay="0"/>
                                          </p:stCondLst>
                                        </p:cTn>
                                        <p:tgtEl>
                                          <p:spTgt spid="124948"/>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nodeType="afterEffect">
                                  <p:stCondLst>
                                    <p:cond delay="500"/>
                                  </p:stCondLst>
                                  <p:childTnLst>
                                    <p:set>
                                      <p:cBhvr>
                                        <p:cTn id="37" dur="1" fill="hold">
                                          <p:stCondLst>
                                            <p:cond delay="0"/>
                                          </p:stCondLst>
                                        </p:cTn>
                                        <p:tgtEl>
                                          <p:spTgt spid="124950"/>
                                        </p:tgtEl>
                                        <p:attrNameLst>
                                          <p:attrName>style.visibility</p:attrName>
                                        </p:attrNameLst>
                                      </p:cBhvr>
                                      <p:to>
                                        <p:strVal val="visible"/>
                                      </p:to>
                                    </p:set>
                                  </p:childTnLst>
                                </p:cTn>
                              </p:par>
                            </p:childTnLst>
                          </p:cTn>
                        </p:par>
                        <p:par>
                          <p:cTn id="38" fill="hold" nodeType="afterGroup">
                            <p:stCondLst>
                              <p:cond delay="1000"/>
                            </p:stCondLst>
                            <p:childTnLst>
                              <p:par>
                                <p:cTn id="39" presetID="1" presetClass="entr" presetSubtype="0" fill="hold" nodeType="afterEffect">
                                  <p:stCondLst>
                                    <p:cond delay="500"/>
                                  </p:stCondLst>
                                  <p:childTnLst>
                                    <p:set>
                                      <p:cBhvr>
                                        <p:cTn id="40" dur="1" fill="hold">
                                          <p:stCondLst>
                                            <p:cond delay="0"/>
                                          </p:stCondLst>
                                        </p:cTn>
                                        <p:tgtEl>
                                          <p:spTgt spid="12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ABF35D9-1045-D244-88EC-C4D29621BF5C}" type="slidenum">
              <a:rPr lang="en-US"/>
              <a:pPr>
                <a:defRPr/>
              </a:pPr>
              <a:t>39</a:t>
            </a:fld>
            <a:endParaRPr lang="en-US"/>
          </a:p>
        </p:txBody>
      </p:sp>
      <p:sp>
        <p:nvSpPr>
          <p:cNvPr id="126978" name="Rectangle 2"/>
          <p:cNvSpPr>
            <a:spLocks noChangeArrowheads="1"/>
          </p:cNvSpPr>
          <p:nvPr/>
        </p:nvSpPr>
        <p:spPr bwMode="auto">
          <a:xfrm>
            <a:off x="304800" y="457200"/>
            <a:ext cx="822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5. Have a visual theme, but avoid PowerPoint templates</a:t>
            </a:r>
          </a:p>
        </p:txBody>
      </p:sp>
      <p:pic>
        <p:nvPicPr>
          <p:cNvPr id="12698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219200"/>
            <a:ext cx="46275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C5226CE-C5FC-CD46-B882-9D139E6FD24D}" type="slidenum">
              <a:rPr lang="en-US"/>
              <a:pPr>
                <a:defRPr/>
              </a:pPr>
              <a:t>4</a:t>
            </a:fld>
            <a:endParaRPr lang="en-US"/>
          </a:p>
        </p:txBody>
      </p:sp>
      <p:sp>
        <p:nvSpPr>
          <p:cNvPr id="103426" name="Text Box 2"/>
          <p:cNvSpPr txBox="1">
            <a:spLocks noChangeArrowheads="1"/>
          </p:cNvSpPr>
          <p:nvPr/>
        </p:nvSpPr>
        <p:spPr bwMode="auto">
          <a:xfrm>
            <a:off x="457200" y="1690688"/>
            <a:ext cx="17287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Restraint</a:t>
            </a:r>
          </a:p>
        </p:txBody>
      </p:sp>
      <p:sp>
        <p:nvSpPr>
          <p:cNvPr id="103427" name="Text Box 3"/>
          <p:cNvSpPr txBox="1">
            <a:spLocks noChangeArrowheads="1"/>
          </p:cNvSpPr>
          <p:nvPr/>
        </p:nvSpPr>
        <p:spPr bwMode="auto">
          <a:xfrm>
            <a:off x="1447800" y="2986088"/>
            <a:ext cx="1863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Simplicity</a:t>
            </a:r>
          </a:p>
        </p:txBody>
      </p:sp>
      <p:sp>
        <p:nvSpPr>
          <p:cNvPr id="103428" name="Text Box 4"/>
          <p:cNvSpPr txBox="1">
            <a:spLocks noChangeArrowheads="1"/>
          </p:cNvSpPr>
          <p:nvPr/>
        </p:nvSpPr>
        <p:spPr bwMode="auto">
          <a:xfrm>
            <a:off x="2133600" y="4267200"/>
            <a:ext cx="222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Naturalness</a:t>
            </a:r>
          </a:p>
        </p:txBody>
      </p:sp>
      <p:pic>
        <p:nvPicPr>
          <p:cNvPr id="103434" name="Picture 10" descr="2126257172_0256798b18_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304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6" name="Picture 12" descr="0633_simplici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2954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8" name="Picture 14" descr="leaf_24-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1752600"/>
            <a:ext cx="48006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499"/>
                                          </p:stCondLst>
                                        </p:cTn>
                                        <p:tgtEl>
                                          <p:spTgt spid="1034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0342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xit" presetSubtype="0" fill="hold" nodeType="afterEffect">
                                  <p:stCondLst>
                                    <p:cond delay="0"/>
                                  </p:stCondLst>
                                  <p:childTnLst>
                                    <p:set>
                                      <p:cBhvr>
                                        <p:cTn id="16" dur="1" fill="hold">
                                          <p:stCondLst>
                                            <p:cond delay="499"/>
                                          </p:stCondLst>
                                        </p:cTn>
                                        <p:tgtEl>
                                          <p:spTgt spid="103434"/>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10343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03428"/>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xit" presetSubtype="0" fill="hold" nodeType="afterEffect">
                                  <p:stCondLst>
                                    <p:cond delay="0"/>
                                  </p:stCondLst>
                                  <p:childTnLst>
                                    <p:set>
                                      <p:cBhvr>
                                        <p:cTn id="26" dur="1" fill="hold">
                                          <p:stCondLst>
                                            <p:cond delay="499"/>
                                          </p:stCondLst>
                                        </p:cTn>
                                        <p:tgtEl>
                                          <p:spTgt spid="103436"/>
                                        </p:tgtEl>
                                        <p:attrNameLst>
                                          <p:attrName>style.visibility</p:attrName>
                                        </p:attrNameLst>
                                      </p:cBhvr>
                                      <p:to>
                                        <p:strVal val="hidden"/>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103438"/>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xit" presetSubtype="0" fill="hold" nodeType="afterEffect">
                                  <p:stCondLst>
                                    <p:cond delay="4000"/>
                                  </p:stCondLst>
                                  <p:childTnLst>
                                    <p:set>
                                      <p:cBhvr>
                                        <p:cTn id="32" dur="1" fill="hold">
                                          <p:stCondLst>
                                            <p:cond delay="499"/>
                                          </p:stCondLst>
                                        </p:cTn>
                                        <p:tgtEl>
                                          <p:spTgt spid="103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P spid="103427" grpId="0" autoUpdateAnimBg="0"/>
      <p:bldP spid="10342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1A74893F-3159-9641-B448-86BF5FAE0CE4}" type="slidenum">
              <a:rPr lang="en-US"/>
              <a:pPr>
                <a:defRPr/>
              </a:pPr>
              <a:t>40</a:t>
            </a:fld>
            <a:endParaRPr lang="en-US"/>
          </a:p>
        </p:txBody>
      </p:sp>
      <p:sp>
        <p:nvSpPr>
          <p:cNvPr id="133122" name="Rectangle 2"/>
          <p:cNvSpPr>
            <a:spLocks noChangeArrowheads="1"/>
          </p:cNvSpPr>
          <p:nvPr/>
        </p:nvSpPr>
        <p:spPr bwMode="auto">
          <a:xfrm>
            <a:off x="304800" y="457200"/>
            <a:ext cx="392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6. Use appropriate charts </a:t>
            </a:r>
          </a:p>
        </p:txBody>
      </p:sp>
      <p:pic>
        <p:nvPicPr>
          <p:cNvPr id="88067" name="Picture 5" descr="pi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371600"/>
            <a:ext cx="2590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7" descr="ba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1371600"/>
            <a:ext cx="2667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9" descr="barH"/>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95400" y="3810000"/>
            <a:ext cx="2895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1" descr="looksgoo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6400" y="3886200"/>
            <a:ext cx="2895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E96A0BA-B36E-774A-A3A0-30FECA466EFC}" type="slidenum">
              <a:rPr lang="en-US"/>
              <a:pPr>
                <a:defRPr/>
              </a:pPr>
              <a:t>41</a:t>
            </a:fld>
            <a:endParaRPr lang="en-US"/>
          </a:p>
        </p:txBody>
      </p:sp>
      <p:sp>
        <p:nvSpPr>
          <p:cNvPr id="135170" name="Rectangle 2"/>
          <p:cNvSpPr>
            <a:spLocks noChangeArrowheads="1"/>
          </p:cNvSpPr>
          <p:nvPr/>
        </p:nvSpPr>
        <p:spPr bwMode="auto">
          <a:xfrm>
            <a:off x="2743200" y="457200"/>
            <a:ext cx="2570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7. Use color well</a:t>
            </a:r>
          </a:p>
        </p:txBody>
      </p:sp>
      <p:pic>
        <p:nvPicPr>
          <p:cNvPr id="90115" name="Picture 5" descr="color_whe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990600"/>
            <a:ext cx="6400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62965B78-9946-0141-84FD-B2D213752FBB}" type="slidenum">
              <a:rPr lang="en-US"/>
              <a:pPr>
                <a:defRPr/>
              </a:pPr>
              <a:t>42</a:t>
            </a:fld>
            <a:endParaRPr lang="en-US"/>
          </a:p>
        </p:txBody>
      </p:sp>
      <p:sp>
        <p:nvSpPr>
          <p:cNvPr id="137218" name="Rectangle 2"/>
          <p:cNvSpPr>
            <a:spLocks noChangeArrowheads="1"/>
          </p:cNvSpPr>
          <p:nvPr/>
        </p:nvSpPr>
        <p:spPr bwMode="auto">
          <a:xfrm>
            <a:off x="2743200" y="457200"/>
            <a:ext cx="387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8. Choose your fonts well</a:t>
            </a:r>
          </a:p>
        </p:txBody>
      </p:sp>
      <p:sp>
        <p:nvSpPr>
          <p:cNvPr id="137222" name="Rectangle 6"/>
          <p:cNvSpPr>
            <a:spLocks noGrp="1" noChangeArrowheads="1"/>
          </p:cNvSpPr>
          <p:nvPr>
            <p:ph type="body" sz="half" idx="1"/>
          </p:nvPr>
        </p:nvSpPr>
        <p:spPr/>
        <p:txBody>
          <a:bodyPr/>
          <a:lstStyle/>
          <a:p>
            <a:pPr eaLnBrk="1" hangingPunct="1">
              <a:defRPr/>
            </a:pPr>
            <a:r>
              <a:rPr lang="en-US" smtClean="0">
                <a:cs typeface="+mn-cs"/>
              </a:rPr>
              <a:t>Bullet A</a:t>
            </a:r>
          </a:p>
          <a:p>
            <a:pPr eaLnBrk="1" hangingPunct="1">
              <a:defRPr/>
            </a:pPr>
            <a:r>
              <a:rPr lang="en-US" smtClean="0">
                <a:latin typeface="Adobe Caslon Pro Bold" charset="0"/>
                <a:cs typeface="+mn-cs"/>
              </a:rPr>
              <a:t>Bullet B</a:t>
            </a:r>
          </a:p>
          <a:p>
            <a:pPr eaLnBrk="1" hangingPunct="1">
              <a:defRPr/>
            </a:pPr>
            <a:r>
              <a:rPr lang="en-US" smtClean="0">
                <a:solidFill>
                  <a:srgbClr val="00FFFF"/>
                </a:solidFill>
                <a:latin typeface="Algerian" charset="0"/>
                <a:cs typeface="+mn-cs"/>
              </a:rPr>
              <a:t>Bullet C</a:t>
            </a:r>
          </a:p>
          <a:p>
            <a:pPr eaLnBrk="1" hangingPunct="1">
              <a:defRPr/>
            </a:pPr>
            <a:r>
              <a:rPr lang="en-US" smtClean="0">
                <a:solidFill>
                  <a:srgbClr val="FF00FF"/>
                </a:solidFill>
                <a:latin typeface="Bauhaus 93" charset="0"/>
                <a:cs typeface="+mn-cs"/>
              </a:rPr>
              <a:t>Bullet D</a:t>
            </a:r>
          </a:p>
          <a:p>
            <a:pPr eaLnBrk="1" hangingPunct="1">
              <a:defRPr/>
            </a:pPr>
            <a:r>
              <a:rPr lang="en-US" smtClean="0">
                <a:solidFill>
                  <a:srgbClr val="FFFF00"/>
                </a:solidFill>
                <a:latin typeface="Bodoni MT Poster Compressed" charset="0"/>
                <a:cs typeface="+mn-cs"/>
              </a:rPr>
              <a:t>Bullet E</a:t>
            </a:r>
          </a:p>
          <a:p>
            <a:pPr eaLnBrk="1" hangingPunct="1">
              <a:defRPr/>
            </a:pPr>
            <a:r>
              <a:rPr lang="en-US" smtClean="0">
                <a:solidFill>
                  <a:srgbClr val="6699FF"/>
                </a:solidFill>
                <a:latin typeface="Brush Script Std" charset="0"/>
                <a:cs typeface="+mn-cs"/>
              </a:rPr>
              <a:t>Bullet F</a:t>
            </a:r>
          </a:p>
          <a:p>
            <a:pPr eaLnBrk="1" hangingPunct="1">
              <a:defRPr/>
            </a:pPr>
            <a:r>
              <a:rPr lang="en-US" smtClean="0">
                <a:solidFill>
                  <a:schemeClr val="accent1"/>
                </a:solidFill>
                <a:latin typeface="Broadway" charset="0"/>
                <a:cs typeface="+mn-cs"/>
              </a:rPr>
              <a:t>Bullet G</a:t>
            </a:r>
          </a:p>
        </p:txBody>
      </p:sp>
      <p:sp>
        <p:nvSpPr>
          <p:cNvPr id="137224" name="Rectangle 8"/>
          <p:cNvSpPr>
            <a:spLocks noGrp="1" noChangeArrowheads="1"/>
          </p:cNvSpPr>
          <p:nvPr>
            <p:ph type="body" sz="half" idx="2"/>
          </p:nvPr>
        </p:nvSpPr>
        <p:spPr/>
        <p:txBody>
          <a:bodyPr/>
          <a:lstStyle/>
          <a:p>
            <a:pPr eaLnBrk="1" hangingPunct="1">
              <a:defRPr/>
            </a:pPr>
            <a:r>
              <a:rPr lang="en-US" smtClean="0">
                <a:solidFill>
                  <a:srgbClr val="6600CC"/>
                </a:solidFill>
                <a:latin typeface="Charlemagne Std" charset="0"/>
                <a:cs typeface="+mn-cs"/>
              </a:rPr>
              <a:t>Bullet 1</a:t>
            </a:r>
          </a:p>
          <a:p>
            <a:pPr eaLnBrk="1" hangingPunct="1">
              <a:defRPr/>
            </a:pPr>
            <a:r>
              <a:rPr lang="en-US" smtClean="0">
                <a:solidFill>
                  <a:srgbClr val="00CC00"/>
                </a:solidFill>
                <a:latin typeface="Edwardian Script ITC" charset="0"/>
                <a:cs typeface="+mn-cs"/>
              </a:rPr>
              <a:t>Bullet 2</a:t>
            </a:r>
          </a:p>
          <a:p>
            <a:pPr eaLnBrk="1" hangingPunct="1">
              <a:defRPr/>
            </a:pPr>
            <a:r>
              <a:rPr lang="en-US" smtClean="0">
                <a:solidFill>
                  <a:srgbClr val="FFCCFF"/>
                </a:solidFill>
                <a:latin typeface="Giddyup Std" charset="0"/>
                <a:cs typeface="+mn-cs"/>
              </a:rPr>
              <a:t>Bullet 3</a:t>
            </a:r>
          </a:p>
          <a:p>
            <a:pPr eaLnBrk="1" hangingPunct="1">
              <a:defRPr/>
            </a:pPr>
            <a:r>
              <a:rPr lang="en-US" smtClean="0">
                <a:solidFill>
                  <a:srgbClr val="FF0000"/>
                </a:solidFill>
                <a:latin typeface="Goudy Stout" charset="0"/>
                <a:cs typeface="+mn-cs"/>
              </a:rPr>
              <a:t>Bullet 4</a:t>
            </a:r>
          </a:p>
          <a:p>
            <a:pPr eaLnBrk="1" hangingPunct="1">
              <a:defRPr/>
            </a:pPr>
            <a:r>
              <a:rPr lang="en-US" smtClean="0">
                <a:solidFill>
                  <a:schemeClr val="folHlink"/>
                </a:solidFill>
                <a:latin typeface="Magneto" charset="0"/>
                <a:cs typeface="+mn-cs"/>
              </a:rPr>
              <a:t>Bullet 5</a:t>
            </a:r>
          </a:p>
          <a:p>
            <a:pPr eaLnBrk="1" hangingPunct="1">
              <a:defRPr/>
            </a:pPr>
            <a:r>
              <a:rPr lang="en-US" smtClean="0">
                <a:solidFill>
                  <a:srgbClr val="663300"/>
                </a:solidFill>
                <a:latin typeface="Matura MT Script Capitals" charset="0"/>
                <a:cs typeface="+mn-cs"/>
              </a:rPr>
              <a:t>Bullet 6</a:t>
            </a:r>
          </a:p>
          <a:p>
            <a:pPr eaLnBrk="1" hangingPunct="1">
              <a:defRPr/>
            </a:pPr>
            <a:r>
              <a:rPr lang="en-US" smtClean="0">
                <a:solidFill>
                  <a:schemeClr val="accent2"/>
                </a:solidFill>
                <a:latin typeface="Old English Text MT" charset="0"/>
                <a:cs typeface="+mn-cs"/>
              </a:rPr>
              <a:t>Bullet 7</a:t>
            </a:r>
          </a:p>
          <a:p>
            <a:pPr eaLnBrk="1" hangingPunct="1">
              <a:buFontTx/>
              <a:buNone/>
              <a:defRPr/>
            </a:pPr>
            <a:endParaRPr lang="en-US" smtClean="0">
              <a:solidFill>
                <a:schemeClr val="accent2"/>
              </a:solidFill>
              <a:latin typeface="Old English Text MT"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9E7EBF3-95FD-E94F-8618-A7B3CED03A73}" type="slidenum">
              <a:rPr lang="en-US"/>
              <a:pPr>
                <a:defRPr/>
              </a:pPr>
              <a:t>43</a:t>
            </a:fld>
            <a:endParaRPr lang="en-US"/>
          </a:p>
        </p:txBody>
      </p:sp>
      <p:sp>
        <p:nvSpPr>
          <p:cNvPr id="141314" name="Rectangle 2"/>
          <p:cNvSpPr>
            <a:spLocks noChangeArrowheads="1"/>
          </p:cNvSpPr>
          <p:nvPr/>
        </p:nvSpPr>
        <p:spPr bwMode="auto">
          <a:xfrm>
            <a:off x="2743200" y="457200"/>
            <a:ext cx="324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9. Use video or audio</a:t>
            </a:r>
          </a:p>
        </p:txBody>
      </p:sp>
      <p:pic>
        <p:nvPicPr>
          <p:cNvPr id="94211" name="Picture 8" descr="imanstill-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17526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4B62195-B829-484B-896F-775DCEE2BD2D}" type="slidenum">
              <a:rPr lang="en-US"/>
              <a:pPr>
                <a:defRPr/>
              </a:pPr>
              <a:t>44</a:t>
            </a:fld>
            <a:endParaRPr lang="en-US"/>
          </a:p>
        </p:txBody>
      </p:sp>
      <p:sp>
        <p:nvSpPr>
          <p:cNvPr id="143362" name="Rectangle 2"/>
          <p:cNvSpPr>
            <a:spLocks noChangeArrowheads="1"/>
          </p:cNvSpPr>
          <p:nvPr/>
        </p:nvSpPr>
        <p:spPr bwMode="auto">
          <a:xfrm>
            <a:off x="1600200" y="457200"/>
            <a:ext cx="4956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457200" indent="-457200">
              <a:defRPr/>
            </a:pPr>
            <a:r>
              <a:rPr lang="en-US" sz="2400" b="1">
                <a:solidFill>
                  <a:srgbClr val="4B4B4B"/>
                </a:solidFill>
                <a:cs typeface="+mn-cs"/>
              </a:rPr>
              <a:t>10. Spend time in the slide sorter</a:t>
            </a:r>
          </a:p>
        </p:txBody>
      </p:sp>
      <p:pic>
        <p:nvPicPr>
          <p:cNvPr id="14336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143000"/>
            <a:ext cx="8420100"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C545A296-1068-9644-9A7D-59CCA5C4369B}" type="slidenum">
              <a:rPr lang="en-US"/>
              <a:pPr>
                <a:defRPr/>
              </a:pPr>
              <a:t>45</a:t>
            </a:fld>
            <a:endParaRPr lang="en-US"/>
          </a:p>
        </p:txBody>
      </p:sp>
      <p:sp>
        <p:nvSpPr>
          <p:cNvPr id="145412" name="Text Box 4"/>
          <p:cNvSpPr txBox="1">
            <a:spLocks noChangeArrowheads="1"/>
          </p:cNvSpPr>
          <p:nvPr/>
        </p:nvSpPr>
        <p:spPr bwMode="auto">
          <a:xfrm>
            <a:off x="1203325" y="420688"/>
            <a:ext cx="257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r>
              <a:rPr lang="en-US" b="1" smtClean="0">
                <a:solidFill>
                  <a:srgbClr val="4B4B4B"/>
                </a:solidFill>
                <a:latin typeface="Arial" charset="0"/>
                <a:cs typeface="+mn-cs"/>
              </a:rPr>
              <a:t>To Summarize…</a:t>
            </a:r>
          </a:p>
        </p:txBody>
      </p:sp>
      <p:sp>
        <p:nvSpPr>
          <p:cNvPr id="145413" name="Text Box 5"/>
          <p:cNvSpPr txBox="1">
            <a:spLocks noChangeArrowheads="1"/>
          </p:cNvSpPr>
          <p:nvPr/>
        </p:nvSpPr>
        <p:spPr bwMode="auto">
          <a:xfrm>
            <a:off x="457200" y="1690688"/>
            <a:ext cx="5127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How to deal with your energy</a:t>
            </a:r>
          </a:p>
        </p:txBody>
      </p:sp>
      <p:sp>
        <p:nvSpPr>
          <p:cNvPr id="145414" name="Text Box 6"/>
          <p:cNvSpPr txBox="1">
            <a:spLocks noChangeArrowheads="1"/>
          </p:cNvSpPr>
          <p:nvPr/>
        </p:nvSpPr>
        <p:spPr bwMode="auto">
          <a:xfrm>
            <a:off x="1447800" y="2986088"/>
            <a:ext cx="6494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How to put the presentation together</a:t>
            </a:r>
          </a:p>
        </p:txBody>
      </p:sp>
      <p:sp>
        <p:nvSpPr>
          <p:cNvPr id="145415" name="Text Box 7"/>
          <p:cNvSpPr txBox="1">
            <a:spLocks noChangeArrowheads="1"/>
          </p:cNvSpPr>
          <p:nvPr/>
        </p:nvSpPr>
        <p:spPr bwMode="auto">
          <a:xfrm>
            <a:off x="2133600" y="4267200"/>
            <a:ext cx="6734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How to make PowerPoint work for you</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3FBD49CD-8575-C644-80DE-0B588DEFB284}" type="slidenum">
              <a:rPr lang="en-US"/>
              <a:pPr>
                <a:defRPr/>
              </a:pPr>
              <a:t>46</a:t>
            </a:fld>
            <a:endParaRPr lang="en-US"/>
          </a:p>
        </p:txBody>
      </p:sp>
      <p:sp>
        <p:nvSpPr>
          <p:cNvPr id="147459" name="Text Box 3"/>
          <p:cNvSpPr txBox="1">
            <a:spLocks noChangeArrowheads="1"/>
          </p:cNvSpPr>
          <p:nvPr/>
        </p:nvSpPr>
        <p:spPr bwMode="auto">
          <a:xfrm>
            <a:off x="381000" y="533400"/>
            <a:ext cx="5127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How to deal with your energy</a:t>
            </a:r>
          </a:p>
        </p:txBody>
      </p:sp>
      <p:sp>
        <p:nvSpPr>
          <p:cNvPr id="147463" name="Rectangle 7"/>
          <p:cNvSpPr>
            <a:spLocks noChangeArrowheads="1"/>
          </p:cNvSpPr>
          <p:nvPr/>
        </p:nvSpPr>
        <p:spPr bwMode="auto">
          <a:xfrm>
            <a:off x="457200" y="1600200"/>
            <a:ext cx="3733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a:spcBef>
                <a:spcPct val="20000"/>
              </a:spcBef>
              <a:buFont typeface="Wingdings" charset="0"/>
              <a:buAutoNum type="arabicPeriod"/>
              <a:defRPr/>
            </a:pPr>
            <a:r>
              <a:rPr lang="en-US" sz="2800">
                <a:solidFill>
                  <a:srgbClr val="575305"/>
                </a:solidFill>
                <a:cs typeface="+mn-cs"/>
              </a:rPr>
              <a:t>Organize</a:t>
            </a:r>
          </a:p>
          <a:p>
            <a:pPr marL="609600" indent="-609600">
              <a:spcBef>
                <a:spcPct val="20000"/>
              </a:spcBef>
              <a:buFont typeface="Wingdings" charset="0"/>
              <a:buAutoNum type="arabicPeriod"/>
              <a:defRPr/>
            </a:pPr>
            <a:r>
              <a:rPr lang="en-US" sz="2800">
                <a:solidFill>
                  <a:srgbClr val="575305"/>
                </a:solidFill>
                <a:cs typeface="+mn-cs"/>
              </a:rPr>
              <a:t>Visualize</a:t>
            </a:r>
          </a:p>
          <a:p>
            <a:pPr marL="609600" indent="-609600">
              <a:spcBef>
                <a:spcPct val="20000"/>
              </a:spcBef>
              <a:buFont typeface="Wingdings" charset="0"/>
              <a:buAutoNum type="arabicPeriod"/>
              <a:defRPr/>
            </a:pPr>
            <a:r>
              <a:rPr lang="en-US" sz="2800">
                <a:solidFill>
                  <a:srgbClr val="575305"/>
                </a:solidFill>
                <a:cs typeface="+mn-cs"/>
              </a:rPr>
              <a:t>Practice</a:t>
            </a:r>
          </a:p>
          <a:p>
            <a:pPr marL="609600" indent="-609600">
              <a:spcBef>
                <a:spcPct val="20000"/>
              </a:spcBef>
              <a:buFont typeface="Wingdings" charset="0"/>
              <a:buAutoNum type="arabicPeriod"/>
              <a:defRPr/>
            </a:pPr>
            <a:r>
              <a:rPr lang="en-US" sz="2800">
                <a:solidFill>
                  <a:srgbClr val="575305"/>
                </a:solidFill>
                <a:cs typeface="+mn-cs"/>
              </a:rPr>
              <a:t>Breathe</a:t>
            </a:r>
          </a:p>
          <a:p>
            <a:pPr marL="609600" indent="-609600">
              <a:spcBef>
                <a:spcPct val="20000"/>
              </a:spcBef>
              <a:buFont typeface="Wingdings" charset="0"/>
              <a:buAutoNum type="arabicPeriod"/>
              <a:defRPr/>
            </a:pPr>
            <a:r>
              <a:rPr lang="en-US" sz="2800">
                <a:solidFill>
                  <a:srgbClr val="575305"/>
                </a:solidFill>
                <a:cs typeface="+mn-cs"/>
              </a:rPr>
              <a:t>Focus on relaxing</a:t>
            </a:r>
          </a:p>
          <a:p>
            <a:pPr marL="609600" indent="-609600">
              <a:spcBef>
                <a:spcPct val="20000"/>
              </a:spcBef>
              <a:buFont typeface="Wingdings" charset="0"/>
              <a:buAutoNum type="arabicPeriod"/>
              <a:defRPr/>
            </a:pPr>
            <a:r>
              <a:rPr lang="en-US" sz="2800">
                <a:solidFill>
                  <a:srgbClr val="575305"/>
                </a:solidFill>
                <a:cs typeface="+mn-cs"/>
              </a:rPr>
              <a:t>Release tension</a:t>
            </a:r>
          </a:p>
          <a:p>
            <a:pPr marL="609600" indent="-609600">
              <a:spcBef>
                <a:spcPct val="20000"/>
              </a:spcBef>
              <a:buFont typeface="Wingdings" charset="0"/>
              <a:buAutoNum type="arabicPeriod"/>
              <a:defRPr/>
            </a:pPr>
            <a:r>
              <a:rPr lang="en-US" sz="2800">
                <a:solidFill>
                  <a:srgbClr val="575305"/>
                </a:solidFill>
                <a:cs typeface="+mn-cs"/>
              </a:rPr>
              <a:t>Move</a:t>
            </a:r>
          </a:p>
          <a:p>
            <a:pPr marL="609600" indent="-609600">
              <a:spcBef>
                <a:spcPct val="20000"/>
              </a:spcBef>
              <a:buFont typeface="Wingdings" charset="0"/>
              <a:buAutoNum type="arabicPeriod"/>
              <a:defRPr/>
            </a:pPr>
            <a:r>
              <a:rPr lang="en-US" sz="2800">
                <a:solidFill>
                  <a:srgbClr val="575305"/>
                </a:solidFill>
                <a:cs typeface="+mn-cs"/>
              </a:rPr>
              <a:t>Make eye contact</a:t>
            </a:r>
          </a:p>
        </p:txBody>
      </p:sp>
      <p:pic>
        <p:nvPicPr>
          <p:cNvPr id="100356" name="Picture 8" descr="taich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295400"/>
            <a:ext cx="44767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0" end="0"/>
                                            </p:txEl>
                                          </p:spTgt>
                                        </p:tgtEl>
                                        <p:attrNameLst>
                                          <p:attrName>ppt_c</p:attrName>
                                        </p:attrNameLst>
                                      </p:cBhvr>
                                      <p:to>
                                        <a:srgbClr val="66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1" end="1"/>
                                            </p:txEl>
                                          </p:spTgt>
                                        </p:tgtEl>
                                        <p:attrNameLst>
                                          <p:attrName>ppt_c</p:attrName>
                                        </p:attrNameLst>
                                      </p:cBhvr>
                                      <p:to>
                                        <a:srgbClr val="66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2" end="2"/>
                                            </p:txEl>
                                          </p:spTgt>
                                        </p:tgtEl>
                                        <p:attrNameLst>
                                          <p:attrName>ppt_c</p:attrName>
                                        </p:attrNameLst>
                                      </p:cBhvr>
                                      <p:to>
                                        <a:srgbClr val="66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3" end="3"/>
                                            </p:txEl>
                                          </p:spTgt>
                                        </p:tgtEl>
                                        <p:attrNameLst>
                                          <p:attrName>ppt_c</p:attrName>
                                        </p:attrNameLst>
                                      </p:cBhvr>
                                      <p:to>
                                        <a:srgbClr val="66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4" end="4"/>
                                            </p:txEl>
                                          </p:spTgt>
                                        </p:tgtEl>
                                        <p:attrNameLst>
                                          <p:attrName>ppt_c</p:attrName>
                                        </p:attrNameLst>
                                      </p:cBhvr>
                                      <p:to>
                                        <a:srgbClr val="66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6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5" end="5"/>
                                            </p:txEl>
                                          </p:spTgt>
                                        </p:tgtEl>
                                        <p:attrNameLst>
                                          <p:attrName>ppt_c</p:attrName>
                                        </p:attrNameLst>
                                      </p:cBhvr>
                                      <p:to>
                                        <a:srgbClr val="66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46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6" end="6"/>
                                            </p:txEl>
                                          </p:spTgt>
                                        </p:tgtEl>
                                        <p:attrNameLst>
                                          <p:attrName>ppt_c</p:attrName>
                                        </p:attrNameLst>
                                      </p:cBhvr>
                                      <p:to>
                                        <a:srgbClr val="6699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746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47463">
                                            <p:txEl>
                                              <p:pRg st="7" end="7"/>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186D02A-302D-1C47-BB81-2221342A50D4}" type="slidenum">
              <a:rPr lang="en-US"/>
              <a:pPr>
                <a:defRPr/>
              </a:pPr>
              <a:t>47</a:t>
            </a:fld>
            <a:endParaRPr lang="en-US"/>
          </a:p>
        </p:txBody>
      </p:sp>
      <p:sp>
        <p:nvSpPr>
          <p:cNvPr id="149508" name="Text Box 4"/>
          <p:cNvSpPr txBox="1">
            <a:spLocks noChangeArrowheads="1"/>
          </p:cNvSpPr>
          <p:nvPr/>
        </p:nvSpPr>
        <p:spPr bwMode="auto">
          <a:xfrm>
            <a:off x="381000" y="304800"/>
            <a:ext cx="6494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How to put the presentation together</a:t>
            </a:r>
          </a:p>
        </p:txBody>
      </p:sp>
      <p:sp>
        <p:nvSpPr>
          <p:cNvPr id="149511" name="Rectangle 7"/>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33400" indent="-533400">
              <a:lnSpc>
                <a:spcPct val="90000"/>
              </a:lnSpc>
              <a:spcBef>
                <a:spcPct val="20000"/>
              </a:spcBef>
              <a:buFont typeface="Wingdings" charset="0"/>
              <a:buAutoNum type="arabicPeriod"/>
              <a:defRPr/>
            </a:pPr>
            <a:r>
              <a:rPr lang="en-US" sz="2800">
                <a:solidFill>
                  <a:srgbClr val="575305"/>
                </a:solidFill>
                <a:cs typeface="+mn-cs"/>
              </a:rPr>
              <a:t>Analyze your audience</a:t>
            </a:r>
          </a:p>
          <a:p>
            <a:pPr marL="533400" indent="-533400">
              <a:lnSpc>
                <a:spcPct val="90000"/>
              </a:lnSpc>
              <a:spcBef>
                <a:spcPct val="20000"/>
              </a:spcBef>
              <a:buFont typeface="Wingdings" charset="0"/>
              <a:buAutoNum type="arabicPeriod"/>
              <a:defRPr/>
            </a:pPr>
            <a:r>
              <a:rPr lang="en-US" sz="2800">
                <a:solidFill>
                  <a:srgbClr val="575305"/>
                </a:solidFill>
                <a:cs typeface="+mn-cs"/>
              </a:rPr>
              <a:t>Develop Objective and Position-Action-Benefit statement </a:t>
            </a:r>
          </a:p>
          <a:p>
            <a:pPr marL="533400" indent="-533400">
              <a:lnSpc>
                <a:spcPct val="90000"/>
              </a:lnSpc>
              <a:spcBef>
                <a:spcPct val="20000"/>
              </a:spcBef>
              <a:buFont typeface="Wingdings" charset="0"/>
              <a:buAutoNum type="arabicPeriod"/>
              <a:defRPr/>
            </a:pPr>
            <a:r>
              <a:rPr lang="en-US" sz="2800">
                <a:solidFill>
                  <a:srgbClr val="575305"/>
                </a:solidFill>
                <a:cs typeface="+mn-cs"/>
              </a:rPr>
              <a:t>Brainstorm main ideas</a:t>
            </a:r>
          </a:p>
          <a:p>
            <a:pPr marL="533400" indent="-533400">
              <a:lnSpc>
                <a:spcPct val="90000"/>
              </a:lnSpc>
              <a:spcBef>
                <a:spcPct val="20000"/>
              </a:spcBef>
              <a:buFont typeface="Wingdings" charset="0"/>
              <a:buAutoNum type="arabicPeriod"/>
              <a:defRPr/>
            </a:pPr>
            <a:r>
              <a:rPr lang="en-US" sz="2800">
                <a:solidFill>
                  <a:srgbClr val="575305"/>
                </a:solidFill>
                <a:cs typeface="+mn-cs"/>
              </a:rPr>
              <a:t>State the subpoints</a:t>
            </a:r>
          </a:p>
          <a:p>
            <a:pPr marL="533400" indent="-533400">
              <a:lnSpc>
                <a:spcPct val="90000"/>
              </a:lnSpc>
              <a:spcBef>
                <a:spcPct val="20000"/>
              </a:spcBef>
              <a:buFont typeface="Wingdings" charset="0"/>
              <a:buAutoNum type="arabicPeriod"/>
              <a:defRPr/>
            </a:pPr>
            <a:r>
              <a:rPr lang="en-US" sz="2800">
                <a:solidFill>
                  <a:srgbClr val="575305"/>
                </a:solidFill>
                <a:cs typeface="+mn-cs"/>
              </a:rPr>
              <a:t>Develop introductions and conclusions</a:t>
            </a:r>
          </a:p>
          <a:p>
            <a:pPr marL="533400" indent="-533400">
              <a:lnSpc>
                <a:spcPct val="90000"/>
              </a:lnSpc>
              <a:spcBef>
                <a:spcPct val="20000"/>
              </a:spcBef>
              <a:buFont typeface="Wingdings" charset="0"/>
              <a:buAutoNum type="arabicPeriod"/>
              <a:defRPr/>
            </a:pPr>
            <a:r>
              <a:rPr lang="en-US" sz="2800">
                <a:solidFill>
                  <a:srgbClr val="575305"/>
                </a:solidFill>
                <a:cs typeface="+mn-cs"/>
              </a:rPr>
              <a:t>Formulate the main idea preview/review sentence</a:t>
            </a:r>
          </a:p>
          <a:p>
            <a:pPr marL="533400" indent="-533400">
              <a:lnSpc>
                <a:spcPct val="90000"/>
              </a:lnSpc>
              <a:spcBef>
                <a:spcPct val="20000"/>
              </a:spcBef>
              <a:buFont typeface="Wingdings" charset="0"/>
              <a:buAutoNum type="arabicPeriod"/>
              <a:defRPr/>
            </a:pPr>
            <a:r>
              <a:rPr lang="en-US" sz="2800">
                <a:solidFill>
                  <a:srgbClr val="575305"/>
                </a:solidFill>
                <a:cs typeface="+mn-cs"/>
              </a:rPr>
              <a:t>Develop slides or other visual aids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0" end="0"/>
                                            </p:txEl>
                                          </p:spTgt>
                                        </p:tgtEl>
                                        <p:attrNameLst>
                                          <p:attrName>ppt_c</p:attrName>
                                        </p:attrNameLst>
                                      </p:cBhvr>
                                      <p:to>
                                        <a:srgbClr val="66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1" end="1"/>
                                            </p:txEl>
                                          </p:spTgt>
                                        </p:tgtEl>
                                        <p:attrNameLst>
                                          <p:attrName>ppt_c</p:attrName>
                                        </p:attrNameLst>
                                      </p:cBhvr>
                                      <p:to>
                                        <a:srgbClr val="66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2" end="2"/>
                                            </p:txEl>
                                          </p:spTgt>
                                        </p:tgtEl>
                                        <p:attrNameLst>
                                          <p:attrName>ppt_c</p:attrName>
                                        </p:attrNameLst>
                                      </p:cBhvr>
                                      <p:to>
                                        <a:srgbClr val="66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3" end="3"/>
                                            </p:txEl>
                                          </p:spTgt>
                                        </p:tgtEl>
                                        <p:attrNameLst>
                                          <p:attrName>ppt_c</p:attrName>
                                        </p:attrNameLst>
                                      </p:cBhvr>
                                      <p:to>
                                        <a:srgbClr val="66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5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4" end="4"/>
                                            </p:txEl>
                                          </p:spTgt>
                                        </p:tgtEl>
                                        <p:attrNameLst>
                                          <p:attrName>ppt_c</p:attrName>
                                        </p:attrNameLst>
                                      </p:cBhvr>
                                      <p:to>
                                        <a:srgbClr val="66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5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5" end="5"/>
                                            </p:txEl>
                                          </p:spTgt>
                                        </p:tgtEl>
                                        <p:attrNameLst>
                                          <p:attrName>ppt_c</p:attrName>
                                        </p:attrNameLst>
                                      </p:cBhvr>
                                      <p:to>
                                        <a:srgbClr val="66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5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49511">
                                            <p:txEl>
                                              <p:pRg st="6" end="6"/>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7506364-4744-CD4B-B354-DC7AD0B4AFD6}" type="slidenum">
              <a:rPr lang="en-US"/>
              <a:pPr>
                <a:defRPr/>
              </a:pPr>
              <a:t>48</a:t>
            </a:fld>
            <a:endParaRPr lang="en-US"/>
          </a:p>
        </p:txBody>
      </p:sp>
      <p:sp>
        <p:nvSpPr>
          <p:cNvPr id="151557" name="Text Box 5"/>
          <p:cNvSpPr txBox="1">
            <a:spLocks noChangeArrowheads="1"/>
          </p:cNvSpPr>
          <p:nvPr/>
        </p:nvSpPr>
        <p:spPr bwMode="auto">
          <a:xfrm>
            <a:off x="304800" y="381000"/>
            <a:ext cx="6734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How to make PowerPoint work for you</a:t>
            </a:r>
          </a:p>
        </p:txBody>
      </p:sp>
      <p:sp>
        <p:nvSpPr>
          <p:cNvPr id="151559" name="Text Box 7"/>
          <p:cNvSpPr txBox="1">
            <a:spLocks noChangeArrowheads="1"/>
          </p:cNvSpPr>
          <p:nvPr/>
        </p:nvSpPr>
        <p:spPr bwMode="auto">
          <a:xfrm>
            <a:off x="304800" y="1600200"/>
            <a:ext cx="6172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sz="2400">
                <a:solidFill>
                  <a:schemeClr val="tx1"/>
                </a:solidFill>
                <a:latin typeface="Times New Roman" charset="0"/>
                <a:ea typeface="ＭＳ Ｐゴシック" charset="0"/>
              </a:defRPr>
            </a:lvl1pPr>
            <a:lvl2pPr marL="800100" indent="-342900">
              <a:defRPr sz="2400">
                <a:solidFill>
                  <a:schemeClr val="tx1"/>
                </a:solidFill>
                <a:latin typeface="Times New Roman" charset="0"/>
                <a:ea typeface="ＭＳ Ｐゴシック" charset="0"/>
              </a:defRPr>
            </a:lvl2pPr>
            <a:lvl3pPr marL="1257300" indent="-342900">
              <a:defRPr sz="2400">
                <a:solidFill>
                  <a:schemeClr val="tx1"/>
                </a:solidFill>
                <a:latin typeface="Times New Roman" charset="0"/>
                <a:ea typeface="ＭＳ Ｐゴシック" charset="0"/>
              </a:defRPr>
            </a:lvl3pPr>
            <a:lvl4pPr marL="1714500" indent="-342900">
              <a:defRPr sz="2400">
                <a:solidFill>
                  <a:schemeClr val="tx1"/>
                </a:solidFill>
                <a:latin typeface="Times New Roman" charset="0"/>
                <a:ea typeface="ＭＳ Ｐゴシック" charset="0"/>
              </a:defRPr>
            </a:lvl4pPr>
            <a:lvl5pPr marL="2171700" indent="-342900">
              <a:defRPr sz="2400">
                <a:solidFill>
                  <a:schemeClr val="tx1"/>
                </a:solidFill>
                <a:latin typeface="Times New Roman" charset="0"/>
                <a:ea typeface="ＭＳ Ｐゴシック" charset="0"/>
              </a:defRPr>
            </a:lvl5pPr>
            <a:lvl6pPr marL="2628900" indent="-342900" fontAlgn="base">
              <a:spcBef>
                <a:spcPct val="0"/>
              </a:spcBef>
              <a:spcAft>
                <a:spcPct val="0"/>
              </a:spcAft>
              <a:defRPr sz="2400">
                <a:solidFill>
                  <a:schemeClr val="tx1"/>
                </a:solidFill>
                <a:latin typeface="Times New Roman" charset="0"/>
                <a:ea typeface="ＭＳ Ｐゴシック" charset="0"/>
              </a:defRPr>
            </a:lvl6pPr>
            <a:lvl7pPr marL="3086100" indent="-342900" fontAlgn="base">
              <a:spcBef>
                <a:spcPct val="0"/>
              </a:spcBef>
              <a:spcAft>
                <a:spcPct val="0"/>
              </a:spcAft>
              <a:defRPr sz="2400">
                <a:solidFill>
                  <a:schemeClr val="tx1"/>
                </a:solidFill>
                <a:latin typeface="Times New Roman" charset="0"/>
                <a:ea typeface="ＭＳ Ｐゴシック" charset="0"/>
              </a:defRPr>
            </a:lvl7pPr>
            <a:lvl8pPr marL="3543300" indent="-342900" fontAlgn="base">
              <a:spcBef>
                <a:spcPct val="0"/>
              </a:spcBef>
              <a:spcAft>
                <a:spcPct val="0"/>
              </a:spcAft>
              <a:defRPr sz="2400">
                <a:solidFill>
                  <a:schemeClr val="tx1"/>
                </a:solidFill>
                <a:latin typeface="Times New Roman" charset="0"/>
                <a:ea typeface="ＭＳ Ｐゴシック" charset="0"/>
              </a:defRPr>
            </a:lvl8pPr>
            <a:lvl9pPr marL="4000500" indent="-342900" fontAlgn="base">
              <a:spcBef>
                <a:spcPct val="0"/>
              </a:spcBef>
              <a:spcAft>
                <a:spcPct val="0"/>
              </a:spcAft>
              <a:defRPr sz="2400">
                <a:solidFill>
                  <a:schemeClr val="tx1"/>
                </a:solidFill>
                <a:latin typeface="Times New Roman" charset="0"/>
                <a:ea typeface="ＭＳ Ｐゴシック" charset="0"/>
              </a:defRPr>
            </a:lvl9pPr>
          </a:lstStyle>
          <a:p>
            <a:pPr>
              <a:buFontTx/>
              <a:buAutoNum type="arabicPeriod"/>
              <a:defRPr/>
            </a:pPr>
            <a:r>
              <a:rPr lang="en-US" smtClean="0">
                <a:solidFill>
                  <a:srgbClr val="4B4B4B"/>
                </a:solidFill>
                <a:latin typeface="Gill Sans MT" charset="0"/>
                <a:cs typeface="+mn-cs"/>
              </a:rPr>
              <a:t>Keep it simple</a:t>
            </a:r>
          </a:p>
          <a:p>
            <a:pPr>
              <a:buFontTx/>
              <a:buAutoNum type="arabicPeriod"/>
              <a:defRPr/>
            </a:pPr>
            <a:r>
              <a:rPr lang="en-US" smtClean="0">
                <a:solidFill>
                  <a:srgbClr val="4B4B4B"/>
                </a:solidFill>
                <a:latin typeface="Gill Sans MT" charset="0"/>
                <a:cs typeface="+mn-cs"/>
              </a:rPr>
              <a:t>Limit bullet points and text</a:t>
            </a:r>
          </a:p>
          <a:p>
            <a:pPr>
              <a:buFontTx/>
              <a:buAutoNum type="arabicPeriod"/>
              <a:defRPr/>
            </a:pPr>
            <a:r>
              <a:rPr lang="en-US" smtClean="0">
                <a:solidFill>
                  <a:srgbClr val="4B4B4B"/>
                </a:solidFill>
                <a:latin typeface="Gill Sans MT" charset="0"/>
                <a:cs typeface="+mn-cs"/>
              </a:rPr>
              <a:t>Limit transitions and builds (animation)</a:t>
            </a:r>
          </a:p>
          <a:p>
            <a:pPr>
              <a:buFontTx/>
              <a:buAutoNum type="arabicPeriod"/>
              <a:defRPr/>
            </a:pPr>
            <a:r>
              <a:rPr lang="en-US" smtClean="0">
                <a:solidFill>
                  <a:srgbClr val="4B4B4B"/>
                </a:solidFill>
                <a:latin typeface="Gill Sans MT" charset="0"/>
                <a:cs typeface="+mn-cs"/>
              </a:rPr>
              <a:t>Use high quality graphics</a:t>
            </a:r>
          </a:p>
          <a:p>
            <a:pPr>
              <a:buFontTx/>
              <a:buAutoNum type="arabicPeriod"/>
              <a:defRPr/>
            </a:pPr>
            <a:r>
              <a:rPr lang="en-US" smtClean="0">
                <a:solidFill>
                  <a:srgbClr val="4B4B4B"/>
                </a:solidFill>
                <a:latin typeface="Gill Sans MT" charset="0"/>
                <a:cs typeface="+mn-cs"/>
              </a:rPr>
              <a:t>Have a visual theme, but avoid PowerPoint templates</a:t>
            </a:r>
          </a:p>
          <a:p>
            <a:pPr>
              <a:buFontTx/>
              <a:buAutoNum type="arabicPeriod"/>
              <a:defRPr/>
            </a:pPr>
            <a:r>
              <a:rPr lang="en-US" smtClean="0">
                <a:solidFill>
                  <a:srgbClr val="4B4B4B"/>
                </a:solidFill>
                <a:latin typeface="Gill Sans MT" charset="0"/>
                <a:cs typeface="+mn-cs"/>
              </a:rPr>
              <a:t>Use appropriate charts</a:t>
            </a:r>
          </a:p>
          <a:p>
            <a:pPr>
              <a:buFontTx/>
              <a:buAutoNum type="arabicPeriod"/>
              <a:defRPr/>
            </a:pPr>
            <a:r>
              <a:rPr lang="en-US" smtClean="0">
                <a:solidFill>
                  <a:srgbClr val="4B4B4B"/>
                </a:solidFill>
                <a:latin typeface="Gill Sans MT" charset="0"/>
                <a:cs typeface="+mn-cs"/>
              </a:rPr>
              <a:t>Use color well</a:t>
            </a:r>
          </a:p>
          <a:p>
            <a:pPr>
              <a:buFontTx/>
              <a:buAutoNum type="arabicPeriod"/>
              <a:defRPr/>
            </a:pPr>
            <a:r>
              <a:rPr lang="en-US" smtClean="0">
                <a:solidFill>
                  <a:srgbClr val="4B4B4B"/>
                </a:solidFill>
                <a:latin typeface="Gill Sans MT" charset="0"/>
                <a:cs typeface="+mn-cs"/>
              </a:rPr>
              <a:t>Choose your fonts well</a:t>
            </a:r>
          </a:p>
          <a:p>
            <a:pPr>
              <a:buFontTx/>
              <a:buAutoNum type="arabicPeriod"/>
              <a:defRPr/>
            </a:pPr>
            <a:r>
              <a:rPr lang="en-US" smtClean="0">
                <a:solidFill>
                  <a:srgbClr val="4B4B4B"/>
                </a:solidFill>
                <a:latin typeface="Gill Sans MT" charset="0"/>
                <a:cs typeface="+mn-cs"/>
              </a:rPr>
              <a:t>Use video or audio</a:t>
            </a:r>
          </a:p>
          <a:p>
            <a:pPr>
              <a:buFontTx/>
              <a:buAutoNum type="arabicPeriod"/>
              <a:defRPr/>
            </a:pPr>
            <a:r>
              <a:rPr lang="en-US" smtClean="0">
                <a:solidFill>
                  <a:srgbClr val="4B4B4B"/>
                </a:solidFill>
                <a:latin typeface="Gill Sans MT" charset="0"/>
                <a:cs typeface="+mn-cs"/>
              </a:rPr>
              <a:t>Spend time in the slide sorter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1559"/>
                                        </p:tgtEl>
                                        <p:attrNameLst>
                                          <p:attrName>style.visibility</p:attrName>
                                        </p:attrNameLst>
                                      </p:cBhvr>
                                      <p:to>
                                        <p:strVal val="visible"/>
                                      </p:to>
                                    </p:set>
                                  </p:childTnLst>
                                  <p:subTnLst>
                                    <p:animClr clrSpc="rgb" dir="cw">
                                      <p:cBhvr override="childStyle">
                                        <p:cTn dur="1" fill="hold" display="0" masterRel="nextClick" afterEffect="1"/>
                                        <p:tgtEl>
                                          <p:spTgt spid="151559"/>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6A289B75-92B3-0D45-9146-F7B76356B4AF}" type="slidenum">
              <a:rPr lang="en-US"/>
              <a:pPr>
                <a:defRPr/>
              </a:pPr>
              <a:t>49</a:t>
            </a:fld>
            <a:endParaRPr lang="en-US"/>
          </a:p>
        </p:txBody>
      </p:sp>
      <p:sp>
        <p:nvSpPr>
          <p:cNvPr id="197634" name="Text Box 2"/>
          <p:cNvSpPr txBox="1">
            <a:spLocks noChangeArrowheads="1"/>
          </p:cNvSpPr>
          <p:nvPr/>
        </p:nvSpPr>
        <p:spPr bwMode="auto">
          <a:xfrm>
            <a:off x="457200" y="1066800"/>
            <a:ext cx="480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rgbClr val="434343"/>
                </a:solidFill>
                <a:latin typeface="Gill Sans MT" charset="0"/>
                <a:cs typeface="+mn-cs"/>
              </a:rPr>
              <a:t>We don</a:t>
            </a:r>
            <a:r>
              <a:rPr lang="ja-JP" altLang="en-US" sz="2800" b="1">
                <a:solidFill>
                  <a:srgbClr val="434343"/>
                </a:solidFill>
                <a:latin typeface="Arial"/>
                <a:cs typeface="+mn-cs"/>
              </a:rPr>
              <a:t>’</a:t>
            </a:r>
            <a:r>
              <a:rPr lang="en-US" sz="2800" b="1">
                <a:solidFill>
                  <a:srgbClr val="434343"/>
                </a:solidFill>
                <a:latin typeface="Gill Sans MT" charset="0"/>
                <a:cs typeface="+mn-cs"/>
              </a:rPr>
              <a:t>t pay attention to boring things</a:t>
            </a:r>
          </a:p>
        </p:txBody>
      </p:sp>
      <p:sp>
        <p:nvSpPr>
          <p:cNvPr id="197635" name="Text Box 3"/>
          <p:cNvSpPr txBox="1">
            <a:spLocks noChangeArrowheads="1"/>
          </p:cNvSpPr>
          <p:nvPr/>
        </p:nvSpPr>
        <p:spPr bwMode="auto">
          <a:xfrm>
            <a:off x="1447800" y="3397250"/>
            <a:ext cx="502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rgbClr val="434343"/>
                </a:solidFill>
                <a:latin typeface="Gill Sans MT" charset="0"/>
                <a:cs typeface="+mn-cs"/>
              </a:rPr>
              <a:t>Stimulate more of the senses</a:t>
            </a:r>
          </a:p>
        </p:txBody>
      </p:sp>
      <p:sp>
        <p:nvSpPr>
          <p:cNvPr id="197636" name="Text Box 4"/>
          <p:cNvSpPr txBox="1">
            <a:spLocks noChangeArrowheads="1"/>
          </p:cNvSpPr>
          <p:nvPr/>
        </p:nvSpPr>
        <p:spPr bwMode="auto">
          <a:xfrm>
            <a:off x="381000" y="5029200"/>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a:solidFill>
                  <a:srgbClr val="434343"/>
                </a:solidFill>
                <a:latin typeface="Gill Sans MT" charset="0"/>
                <a:cs typeface="+mn-cs"/>
              </a:rPr>
              <a:t>Vision trumps all other senses</a:t>
            </a:r>
          </a:p>
        </p:txBody>
      </p:sp>
      <p:pic>
        <p:nvPicPr>
          <p:cNvPr id="19763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228600"/>
            <a:ext cx="2540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457200"/>
            <a:ext cx="305435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895600"/>
            <a:ext cx="26987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40" name="Picture 8" descr="afghan_woman_with_green_ey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52578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76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3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xit" presetSubtype="0" fill="hold" nodeType="afterEffect">
                                  <p:stCondLst>
                                    <p:cond delay="1000"/>
                                  </p:stCondLst>
                                  <p:childTnLst>
                                    <p:set>
                                      <p:cBhvr>
                                        <p:cTn id="13" dur="1" fill="hold">
                                          <p:stCondLst>
                                            <p:cond delay="499"/>
                                          </p:stCondLst>
                                        </p:cTn>
                                        <p:tgtEl>
                                          <p:spTgt spid="197637"/>
                                        </p:tgtEl>
                                        <p:attrNameLst>
                                          <p:attrName>style.visibility</p:attrName>
                                        </p:attrNameLst>
                                      </p:cBhvr>
                                      <p:to>
                                        <p:strVal val="hidden"/>
                                      </p:to>
                                    </p:set>
                                  </p:childTnLst>
                                </p:cTn>
                              </p:par>
                            </p:childTnLst>
                          </p:cTn>
                        </p:par>
                        <p:par>
                          <p:cTn id="14" fill="hold" nodeType="afterGroup">
                            <p:stCondLst>
                              <p:cond delay="2000"/>
                            </p:stCondLst>
                            <p:childTnLst>
                              <p:par>
                                <p:cTn id="15" presetID="1" presetClass="entr" presetSubtype="0" fill="hold" nodeType="afterEffect">
                                  <p:stCondLst>
                                    <p:cond delay="0"/>
                                  </p:stCondLst>
                                  <p:childTnLst>
                                    <p:set>
                                      <p:cBhvr>
                                        <p:cTn id="16" dur="1" fill="hold">
                                          <p:stCondLst>
                                            <p:cond delay="499"/>
                                          </p:stCondLst>
                                        </p:cTn>
                                        <p:tgtEl>
                                          <p:spTgt spid="1976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7635"/>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19763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97636"/>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197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utoUpdateAnimBg="0"/>
      <p:bldP spid="197635" grpId="0" autoUpdateAnimBg="0"/>
      <p:bldP spid="1976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19397D4-B4DE-0745-8EC2-82BB4255BC4F}" type="slidenum">
              <a:rPr lang="en-US"/>
              <a:pPr>
                <a:defRPr/>
              </a:pPr>
              <a:t>5</a:t>
            </a:fld>
            <a:endParaRPr lang="en-US"/>
          </a:p>
        </p:txBody>
      </p:sp>
      <p:sp>
        <p:nvSpPr>
          <p:cNvPr id="83973" name="Text Box 5"/>
          <p:cNvSpPr txBox="1">
            <a:spLocks noChangeArrowheads="1"/>
          </p:cNvSpPr>
          <p:nvPr/>
        </p:nvSpPr>
        <p:spPr bwMode="auto">
          <a:xfrm>
            <a:off x="990600" y="3124200"/>
            <a:ext cx="731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4000">
                <a:solidFill>
                  <a:schemeClr val="bg2"/>
                </a:solidFill>
                <a:latin typeface="Gill Sans MT" charset="0"/>
                <a:cs typeface="+mn-cs"/>
              </a:rPr>
              <a:t>How composed and confident do you feel?</a:t>
            </a:r>
          </a:p>
        </p:txBody>
      </p:sp>
      <p:sp>
        <p:nvSpPr>
          <p:cNvPr id="83974" name="Text Box 6"/>
          <p:cNvSpPr txBox="1">
            <a:spLocks noChangeArrowheads="1"/>
          </p:cNvSpPr>
          <p:nvPr/>
        </p:nvSpPr>
        <p:spPr bwMode="auto">
          <a:xfrm>
            <a:off x="0" y="533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4800" b="1">
                <a:solidFill>
                  <a:schemeClr val="bg2"/>
                </a:solidFill>
                <a:cs typeface="+mn-cs"/>
              </a:rPr>
              <a:t>You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3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16249145-97F0-0A47-AB9F-0B7532282DF0}" type="slidenum">
              <a:rPr lang="en-US"/>
              <a:pPr>
                <a:defRPr/>
              </a:pPr>
              <a:t>50</a:t>
            </a:fld>
            <a:endParaRPr lang="en-US"/>
          </a:p>
        </p:txBody>
      </p:sp>
      <p:sp>
        <p:nvSpPr>
          <p:cNvPr id="153602" name="Text Box 2"/>
          <p:cNvSpPr txBox="1">
            <a:spLocks noChangeArrowheads="1"/>
          </p:cNvSpPr>
          <p:nvPr/>
        </p:nvSpPr>
        <p:spPr bwMode="auto">
          <a:xfrm>
            <a:off x="1203325" y="420688"/>
            <a:ext cx="241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r>
              <a:rPr lang="en-US" b="1" smtClean="0">
                <a:solidFill>
                  <a:srgbClr val="4B4B4B"/>
                </a:solidFill>
                <a:latin typeface="Arial" charset="0"/>
                <a:cs typeface="+mn-cs"/>
              </a:rPr>
              <a:t>Too many lists!</a:t>
            </a:r>
          </a:p>
        </p:txBody>
      </p:sp>
      <p:sp>
        <p:nvSpPr>
          <p:cNvPr id="153606" name="Text Box 6"/>
          <p:cNvSpPr txBox="1">
            <a:spLocks noChangeArrowheads="1"/>
          </p:cNvSpPr>
          <p:nvPr/>
        </p:nvSpPr>
        <p:spPr bwMode="auto">
          <a:xfrm>
            <a:off x="457200" y="1690688"/>
            <a:ext cx="1716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Restraint</a:t>
            </a:r>
          </a:p>
        </p:txBody>
      </p:sp>
      <p:sp>
        <p:nvSpPr>
          <p:cNvPr id="153607" name="Text Box 7"/>
          <p:cNvSpPr txBox="1">
            <a:spLocks noChangeArrowheads="1"/>
          </p:cNvSpPr>
          <p:nvPr/>
        </p:nvSpPr>
        <p:spPr bwMode="auto">
          <a:xfrm>
            <a:off x="1447800" y="2986088"/>
            <a:ext cx="1838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Simplicity</a:t>
            </a:r>
          </a:p>
        </p:txBody>
      </p:sp>
      <p:sp>
        <p:nvSpPr>
          <p:cNvPr id="153608" name="Text Box 8"/>
          <p:cNvSpPr txBox="1">
            <a:spLocks noChangeArrowheads="1"/>
          </p:cNvSpPr>
          <p:nvPr/>
        </p:nvSpPr>
        <p:spPr bwMode="auto">
          <a:xfrm>
            <a:off x="2133600" y="4267200"/>
            <a:ext cx="2179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chemeClr val="bg2"/>
                </a:solidFill>
                <a:latin typeface="Gill Sans MT" charset="0"/>
                <a:cs typeface="+mn-cs"/>
              </a:rPr>
              <a:t>Naturalness</a:t>
            </a:r>
          </a:p>
        </p:txBody>
      </p:sp>
      <p:pic>
        <p:nvPicPr>
          <p:cNvPr id="153609" name="Picture 9" descr="2126257172_0256798b18_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304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0" name="Picture 10" descr="0633_simplici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2954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11" descr="leaf_24-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3400" y="1752600"/>
            <a:ext cx="48006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2" name="Picture 12" descr="leaf_24-2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3810000"/>
            <a:ext cx="31242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3" name="Picture 13" descr="0633_simplicit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3048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4" name="Picture 14" descr="2126257172_0256798b18_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1219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499"/>
                                          </p:stCondLst>
                                        </p:cTn>
                                        <p:tgtEl>
                                          <p:spTgt spid="15360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5360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xit" presetSubtype="0" fill="hold" nodeType="afterEffect">
                                  <p:stCondLst>
                                    <p:cond delay="0"/>
                                  </p:stCondLst>
                                  <p:childTnLst>
                                    <p:set>
                                      <p:cBhvr>
                                        <p:cTn id="16" dur="1" fill="hold">
                                          <p:stCondLst>
                                            <p:cond delay="499"/>
                                          </p:stCondLst>
                                        </p:cTn>
                                        <p:tgtEl>
                                          <p:spTgt spid="153609"/>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1536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53608"/>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xit" presetSubtype="0" fill="hold" nodeType="afterEffect">
                                  <p:stCondLst>
                                    <p:cond delay="0"/>
                                  </p:stCondLst>
                                  <p:childTnLst>
                                    <p:set>
                                      <p:cBhvr>
                                        <p:cTn id="26" dur="1" fill="hold">
                                          <p:stCondLst>
                                            <p:cond delay="499"/>
                                          </p:stCondLst>
                                        </p:cTn>
                                        <p:tgtEl>
                                          <p:spTgt spid="153610"/>
                                        </p:tgtEl>
                                        <p:attrNameLst>
                                          <p:attrName>style.visibility</p:attrName>
                                        </p:attrNameLst>
                                      </p:cBhvr>
                                      <p:to>
                                        <p:strVal val="hidden"/>
                                      </p:to>
                                    </p:set>
                                  </p:childTnLst>
                                </p:cTn>
                              </p:par>
                            </p:childTnLst>
                          </p:cTn>
                        </p:par>
                        <p:par>
                          <p:cTn id="27" fill="hold" nodeType="afterGroup">
                            <p:stCondLst>
                              <p:cond delay="1000"/>
                            </p:stCondLst>
                            <p:childTnLst>
                              <p:par>
                                <p:cTn id="28" presetID="1" presetClass="entr" presetSubtype="0" fill="hold" nodeType="afterEffect">
                                  <p:stCondLst>
                                    <p:cond delay="0"/>
                                  </p:stCondLst>
                                  <p:childTnLst>
                                    <p:set>
                                      <p:cBhvr>
                                        <p:cTn id="29" dur="1" fill="hold">
                                          <p:stCondLst>
                                            <p:cond delay="499"/>
                                          </p:stCondLst>
                                        </p:cTn>
                                        <p:tgtEl>
                                          <p:spTgt spid="153611"/>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xit" presetSubtype="0" fill="hold" nodeType="afterEffect">
                                  <p:stCondLst>
                                    <p:cond delay="4000"/>
                                  </p:stCondLst>
                                  <p:childTnLst>
                                    <p:set>
                                      <p:cBhvr>
                                        <p:cTn id="32" dur="1" fill="hold">
                                          <p:stCondLst>
                                            <p:cond delay="499"/>
                                          </p:stCondLst>
                                        </p:cTn>
                                        <p:tgtEl>
                                          <p:spTgt spid="153611"/>
                                        </p:tgtEl>
                                        <p:attrNameLst>
                                          <p:attrName>style.visibility</p:attrName>
                                        </p:attrNameLst>
                                      </p:cBhvr>
                                      <p:to>
                                        <p:strVal val="hidden"/>
                                      </p:to>
                                    </p:set>
                                  </p:childTnLst>
                                </p:cTn>
                              </p:par>
                            </p:childTnLst>
                          </p:cTn>
                        </p:par>
                        <p:par>
                          <p:cTn id="33" fill="hold" nodeType="afterGroup">
                            <p:stCondLst>
                              <p:cond delay="6000"/>
                            </p:stCondLst>
                            <p:childTnLst>
                              <p:par>
                                <p:cTn id="34" presetID="1" presetClass="exit" presetSubtype="0" fill="hold" grpId="1" nodeType="afterEffect">
                                  <p:stCondLst>
                                    <p:cond delay="0"/>
                                  </p:stCondLst>
                                  <p:childTnLst>
                                    <p:set>
                                      <p:cBhvr>
                                        <p:cTn id="35" dur="1" fill="hold">
                                          <p:stCondLst>
                                            <p:cond delay="499"/>
                                          </p:stCondLst>
                                        </p:cTn>
                                        <p:tgtEl>
                                          <p:spTgt spid="153606"/>
                                        </p:tgtEl>
                                        <p:attrNameLst>
                                          <p:attrName>style.visibility</p:attrName>
                                        </p:attrNameLst>
                                      </p:cBhvr>
                                      <p:to>
                                        <p:strVal val="hidden"/>
                                      </p:to>
                                    </p:set>
                                  </p:childTnLst>
                                </p:cTn>
                              </p:par>
                            </p:childTnLst>
                          </p:cTn>
                        </p:par>
                        <p:par>
                          <p:cTn id="36" fill="hold" nodeType="afterGroup">
                            <p:stCondLst>
                              <p:cond delay="6500"/>
                            </p:stCondLst>
                            <p:childTnLst>
                              <p:par>
                                <p:cTn id="37" presetID="1" presetClass="exit" presetSubtype="0" fill="hold" grpId="1" nodeType="afterEffect">
                                  <p:stCondLst>
                                    <p:cond delay="0"/>
                                  </p:stCondLst>
                                  <p:childTnLst>
                                    <p:set>
                                      <p:cBhvr>
                                        <p:cTn id="38" dur="1" fill="hold">
                                          <p:stCondLst>
                                            <p:cond delay="499"/>
                                          </p:stCondLst>
                                        </p:cTn>
                                        <p:tgtEl>
                                          <p:spTgt spid="153607"/>
                                        </p:tgtEl>
                                        <p:attrNameLst>
                                          <p:attrName>style.visibility</p:attrName>
                                        </p:attrNameLst>
                                      </p:cBhvr>
                                      <p:to>
                                        <p:strVal val="hidden"/>
                                      </p:to>
                                    </p:set>
                                  </p:childTnLst>
                                </p:cTn>
                              </p:par>
                            </p:childTnLst>
                          </p:cTn>
                        </p:par>
                        <p:par>
                          <p:cTn id="39" fill="hold" nodeType="afterGroup">
                            <p:stCondLst>
                              <p:cond delay="7000"/>
                            </p:stCondLst>
                            <p:childTnLst>
                              <p:par>
                                <p:cTn id="40" presetID="1" presetClass="exit" presetSubtype="0" fill="hold" grpId="1" nodeType="afterEffect">
                                  <p:stCondLst>
                                    <p:cond delay="0"/>
                                  </p:stCondLst>
                                  <p:childTnLst>
                                    <p:set>
                                      <p:cBhvr>
                                        <p:cTn id="41" dur="1" fill="hold">
                                          <p:stCondLst>
                                            <p:cond delay="499"/>
                                          </p:stCondLst>
                                        </p:cTn>
                                        <p:tgtEl>
                                          <p:spTgt spid="153608"/>
                                        </p:tgtEl>
                                        <p:attrNameLst>
                                          <p:attrName>style.visibility</p:attrName>
                                        </p:attrNameLst>
                                      </p:cBhvr>
                                      <p:to>
                                        <p:strVal val="hidden"/>
                                      </p:to>
                                    </p:set>
                                  </p:childTnLst>
                                </p:cTn>
                              </p:par>
                            </p:childTnLst>
                          </p:cTn>
                        </p:par>
                        <p:par>
                          <p:cTn id="42" fill="hold" nodeType="afterGroup">
                            <p:stCondLst>
                              <p:cond delay="7500"/>
                            </p:stCondLst>
                            <p:childTnLst>
                              <p:par>
                                <p:cTn id="43" presetID="1" presetClass="entr" presetSubtype="0" fill="hold" nodeType="afterEffect">
                                  <p:stCondLst>
                                    <p:cond delay="500"/>
                                  </p:stCondLst>
                                  <p:childTnLst>
                                    <p:set>
                                      <p:cBhvr>
                                        <p:cTn id="44" dur="1" fill="hold">
                                          <p:stCondLst>
                                            <p:cond delay="499"/>
                                          </p:stCondLst>
                                        </p:cTn>
                                        <p:tgtEl>
                                          <p:spTgt spid="153612"/>
                                        </p:tgtEl>
                                        <p:attrNameLst>
                                          <p:attrName>style.visibility</p:attrName>
                                        </p:attrNameLst>
                                      </p:cBhvr>
                                      <p:to>
                                        <p:strVal val="visible"/>
                                      </p:to>
                                    </p:set>
                                  </p:childTnLst>
                                </p:cTn>
                              </p:par>
                            </p:childTnLst>
                          </p:cTn>
                        </p:par>
                        <p:par>
                          <p:cTn id="45" fill="hold" nodeType="afterGroup">
                            <p:stCondLst>
                              <p:cond delay="8500"/>
                            </p:stCondLst>
                            <p:childTnLst>
                              <p:par>
                                <p:cTn id="46" presetID="1" presetClass="entr" presetSubtype="0" fill="hold" nodeType="afterEffect">
                                  <p:stCondLst>
                                    <p:cond delay="500"/>
                                  </p:stCondLst>
                                  <p:childTnLst>
                                    <p:set>
                                      <p:cBhvr>
                                        <p:cTn id="47" dur="1" fill="hold">
                                          <p:stCondLst>
                                            <p:cond delay="499"/>
                                          </p:stCondLst>
                                        </p:cTn>
                                        <p:tgtEl>
                                          <p:spTgt spid="153613"/>
                                        </p:tgtEl>
                                        <p:attrNameLst>
                                          <p:attrName>style.visibility</p:attrName>
                                        </p:attrNameLst>
                                      </p:cBhvr>
                                      <p:to>
                                        <p:strVal val="visible"/>
                                      </p:to>
                                    </p:set>
                                  </p:childTnLst>
                                </p:cTn>
                              </p:par>
                            </p:childTnLst>
                          </p:cTn>
                        </p:par>
                        <p:par>
                          <p:cTn id="48" fill="hold" nodeType="afterGroup">
                            <p:stCondLst>
                              <p:cond delay="9500"/>
                            </p:stCondLst>
                            <p:childTnLst>
                              <p:par>
                                <p:cTn id="49" presetID="1" presetClass="entr" presetSubtype="0" fill="hold" nodeType="afterEffect">
                                  <p:stCondLst>
                                    <p:cond delay="500"/>
                                  </p:stCondLst>
                                  <p:childTnLst>
                                    <p:set>
                                      <p:cBhvr>
                                        <p:cTn id="50" dur="1" fill="hold">
                                          <p:stCondLst>
                                            <p:cond delay="499"/>
                                          </p:stCondLst>
                                        </p:cTn>
                                        <p:tgtEl>
                                          <p:spTgt spid="153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utoUpdateAnimBg="0"/>
      <p:bldP spid="153606" grpId="1" autoUpdateAnimBg="0"/>
      <p:bldP spid="153607" grpId="0" autoUpdateAnimBg="0"/>
      <p:bldP spid="153607" grpId="1" autoUpdateAnimBg="0"/>
      <p:bldP spid="153608" grpId="0" autoUpdateAnimBg="0"/>
      <p:bldP spid="153608" grpId="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fld id="{4ABEFDB0-C5F4-A24C-9902-C6636FAA0E7E}" type="slidenum">
              <a:rPr lang="en-US"/>
              <a:pPr>
                <a:defRPr/>
              </a:pPr>
              <a:t>51</a:t>
            </a:fld>
            <a:endParaRPr lang="en-US"/>
          </a:p>
        </p:txBody>
      </p:sp>
      <p:sp>
        <p:nvSpPr>
          <p:cNvPr id="155652" name="Text Box 4"/>
          <p:cNvSpPr txBox="1">
            <a:spLocks noChangeArrowheads="1"/>
          </p:cNvSpPr>
          <p:nvPr/>
        </p:nvSpPr>
        <p:spPr bwMode="auto">
          <a:xfrm>
            <a:off x="5334000" y="304800"/>
            <a:ext cx="2346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646464"/>
                </a:solidFill>
                <a:cs typeface="+mn-cs"/>
              </a:rPr>
              <a:t>Thank you!</a:t>
            </a:r>
          </a:p>
        </p:txBody>
      </p:sp>
      <p:sp>
        <p:nvSpPr>
          <p:cNvPr id="155653" name="Text Box 5"/>
          <p:cNvSpPr txBox="1">
            <a:spLocks noChangeArrowheads="1"/>
          </p:cNvSpPr>
          <p:nvPr/>
        </p:nvSpPr>
        <p:spPr bwMode="auto">
          <a:xfrm>
            <a:off x="6096000" y="4924425"/>
            <a:ext cx="24034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Frank Widman</a:t>
            </a:r>
          </a:p>
          <a:p>
            <a:pPr>
              <a:defRPr/>
            </a:pPr>
            <a:r>
              <a:rPr lang="en-US" sz="2000">
                <a:cs typeface="+mn-cs"/>
              </a:rPr>
              <a:t>831-459-1269</a:t>
            </a:r>
          </a:p>
          <a:p>
            <a:pPr>
              <a:defRPr/>
            </a:pPr>
            <a:r>
              <a:rPr lang="en-US" sz="2000">
                <a:cs typeface="+mn-cs"/>
              </a:rPr>
              <a:t>fwidman@ucsc.edu</a:t>
            </a:r>
          </a:p>
        </p:txBody>
      </p:sp>
      <p:pic>
        <p:nvPicPr>
          <p:cNvPr id="110596" name="Picture 6" descr="reynolds_garr_c">
            <a:hlinkClick r:id="rId3" tooltip="Click his pic to go to Garr Reynold's web site."/>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5600" y="12192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8" descr="Deathbyslides2">
            <a:hlinkClick r:id="rId5" tooltip="Blog called Creating Passionate Users"/>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2743200"/>
            <a:ext cx="24066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11" descr="Effective Presentation Skills: A Practical Guide for Better Speaking (A Fifty Minute Series Book)">
            <a:hlinkClick r:id="rId7" tooltip="Click to see this book on Amazon.com"/>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3400" y="381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13" descr="fiat slug ">
            <a:hlinkClick r:id="rId9" tooltip="Link to Training and Development's Home Page"/>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19600" y="4800600"/>
            <a:ext cx="1600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14" descr="My Photo">
            <a:hlinkClick r:id="rId11" tooltip="Guy Kawasaki's blog on presentation and communication skills."/>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629400" y="3048000"/>
            <a:ext cx="1428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1" name="Picture 16" descr="Microsoft Office Online">
            <a:hlinkClick r:id="rId13" tooltip="Link to free online training of Microsoft Office applications."/>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28600" y="2971800"/>
            <a:ext cx="2895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2" name="Picture 18" descr="pptHeaven">
            <a:hlinkClick r:id="rId15" tooltip="Link to PowerPoint Heaven web site."/>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81000" y="4038600"/>
            <a:ext cx="1371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7" name="Picture 19">
            <a:hlinkClick r:id="rId17" tooltip="Link to a tutorial on how to create a trigger in Powerpoin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2362200" y="4724400"/>
            <a:ext cx="8477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5668" name="Text Box 20"/>
          <p:cNvSpPr txBox="1">
            <a:spLocks noChangeArrowheads="1"/>
          </p:cNvSpPr>
          <p:nvPr/>
        </p:nvSpPr>
        <p:spPr bwMode="auto">
          <a:xfrm>
            <a:off x="2971800" y="1524000"/>
            <a:ext cx="350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b="1">
                <a:solidFill>
                  <a:srgbClr val="434343"/>
                </a:solidFill>
                <a:cs typeface="+mn-cs"/>
              </a:rPr>
              <a:t>Click on these images  for your reference.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2"/>
          </p:nvPr>
        </p:nvSpPr>
        <p:spPr/>
        <p:txBody>
          <a:bodyPr/>
          <a:lstStyle/>
          <a:p>
            <a:pPr>
              <a:defRPr/>
            </a:pPr>
            <a:fld id="{C433E865-4A42-D447-BECC-7088D10055A2}" type="slidenum">
              <a:rPr lang="en-US"/>
              <a:pPr>
                <a:defRPr/>
              </a:pPr>
              <a:t>6</a:t>
            </a:fld>
            <a:endParaRPr lang="en-US"/>
          </a:p>
        </p:txBody>
      </p:sp>
      <p:sp>
        <p:nvSpPr>
          <p:cNvPr id="86020" name="Text Box 4"/>
          <p:cNvSpPr txBox="1">
            <a:spLocks noChangeArrowheads="1"/>
          </p:cNvSpPr>
          <p:nvPr/>
        </p:nvSpPr>
        <p:spPr bwMode="auto">
          <a:xfrm>
            <a:off x="898525" y="369888"/>
            <a:ext cx="501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2"/>
                </a:solidFill>
                <a:cs typeface="+mn-cs"/>
              </a:rPr>
              <a:t>Can you order the list of the… </a:t>
            </a:r>
          </a:p>
        </p:txBody>
      </p:sp>
      <p:sp>
        <p:nvSpPr>
          <p:cNvPr id="86021" name="Text Box 5"/>
          <p:cNvSpPr txBox="1">
            <a:spLocks noChangeArrowheads="1"/>
          </p:cNvSpPr>
          <p:nvPr/>
        </p:nvSpPr>
        <p:spPr bwMode="auto">
          <a:xfrm>
            <a:off x="838200" y="1066800"/>
            <a:ext cx="7058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400">
                <a:solidFill>
                  <a:srgbClr val="D11709"/>
                </a:solidFill>
                <a:latin typeface="Showcard Gothic" charset="0"/>
                <a:cs typeface="+mn-cs"/>
              </a:rPr>
              <a:t>10 Worst Human Fears? </a:t>
            </a:r>
          </a:p>
        </p:txBody>
      </p:sp>
      <p:sp>
        <p:nvSpPr>
          <p:cNvPr id="86022" name="Text Box 6"/>
          <p:cNvSpPr txBox="1">
            <a:spLocks noChangeArrowheads="1"/>
          </p:cNvSpPr>
          <p:nvPr/>
        </p:nvSpPr>
        <p:spPr bwMode="auto">
          <a:xfrm>
            <a:off x="533400" y="4173538"/>
            <a:ext cx="82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Dogs</a:t>
            </a:r>
          </a:p>
        </p:txBody>
      </p:sp>
      <p:sp>
        <p:nvSpPr>
          <p:cNvPr id="86023" name="Text Box 7"/>
          <p:cNvSpPr txBox="1">
            <a:spLocks noChangeArrowheads="1"/>
          </p:cNvSpPr>
          <p:nvPr/>
        </p:nvSpPr>
        <p:spPr bwMode="auto">
          <a:xfrm>
            <a:off x="533400" y="2419350"/>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Loneliness</a:t>
            </a:r>
          </a:p>
        </p:txBody>
      </p:sp>
      <p:sp>
        <p:nvSpPr>
          <p:cNvPr id="86024" name="Text Box 8"/>
          <p:cNvSpPr txBox="1">
            <a:spLocks noChangeArrowheads="1"/>
          </p:cNvSpPr>
          <p:nvPr/>
        </p:nvSpPr>
        <p:spPr bwMode="auto">
          <a:xfrm>
            <a:off x="533400" y="19812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Flying</a:t>
            </a:r>
          </a:p>
        </p:txBody>
      </p:sp>
      <p:sp>
        <p:nvSpPr>
          <p:cNvPr id="86025" name="Text Box 9"/>
          <p:cNvSpPr txBox="1">
            <a:spLocks noChangeArrowheads="1"/>
          </p:cNvSpPr>
          <p:nvPr/>
        </p:nvSpPr>
        <p:spPr bwMode="auto">
          <a:xfrm>
            <a:off x="533400" y="2857500"/>
            <a:ext cx="89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Death</a:t>
            </a:r>
          </a:p>
        </p:txBody>
      </p:sp>
      <p:sp>
        <p:nvSpPr>
          <p:cNvPr id="86026" name="Text Box 10"/>
          <p:cNvSpPr txBox="1">
            <a:spLocks noChangeArrowheads="1"/>
          </p:cNvSpPr>
          <p:nvPr/>
        </p:nvSpPr>
        <p:spPr bwMode="auto">
          <a:xfrm>
            <a:off x="533400" y="5049838"/>
            <a:ext cx="128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Sickness</a:t>
            </a:r>
          </a:p>
        </p:txBody>
      </p:sp>
      <p:sp>
        <p:nvSpPr>
          <p:cNvPr id="86027" name="Text Box 11"/>
          <p:cNvSpPr txBox="1">
            <a:spLocks noChangeArrowheads="1"/>
          </p:cNvSpPr>
          <p:nvPr/>
        </p:nvSpPr>
        <p:spPr bwMode="auto">
          <a:xfrm>
            <a:off x="533400" y="5927725"/>
            <a:ext cx="158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Deep Water</a:t>
            </a:r>
          </a:p>
        </p:txBody>
      </p:sp>
      <p:sp>
        <p:nvSpPr>
          <p:cNvPr id="86028" name="Text Box 12"/>
          <p:cNvSpPr txBox="1">
            <a:spLocks noChangeArrowheads="1"/>
          </p:cNvSpPr>
          <p:nvPr/>
        </p:nvSpPr>
        <p:spPr bwMode="auto">
          <a:xfrm>
            <a:off x="533400" y="3295650"/>
            <a:ext cx="2511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Financial Problems</a:t>
            </a:r>
          </a:p>
        </p:txBody>
      </p:sp>
      <p:sp>
        <p:nvSpPr>
          <p:cNvPr id="86029" name="Text Box 13"/>
          <p:cNvSpPr txBox="1">
            <a:spLocks noChangeArrowheads="1"/>
          </p:cNvSpPr>
          <p:nvPr/>
        </p:nvSpPr>
        <p:spPr bwMode="auto">
          <a:xfrm>
            <a:off x="533400" y="4611688"/>
            <a:ext cx="2287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Insects and Bugs</a:t>
            </a:r>
          </a:p>
        </p:txBody>
      </p:sp>
      <p:sp>
        <p:nvSpPr>
          <p:cNvPr id="86030" name="Text Box 14"/>
          <p:cNvSpPr txBox="1">
            <a:spLocks noChangeArrowheads="1"/>
          </p:cNvSpPr>
          <p:nvPr/>
        </p:nvSpPr>
        <p:spPr bwMode="auto">
          <a:xfrm>
            <a:off x="533400" y="5487988"/>
            <a:ext cx="1116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Heights</a:t>
            </a:r>
          </a:p>
        </p:txBody>
      </p:sp>
      <p:sp>
        <p:nvSpPr>
          <p:cNvPr id="86031" name="Text Box 15"/>
          <p:cNvSpPr txBox="1">
            <a:spLocks noChangeArrowheads="1"/>
          </p:cNvSpPr>
          <p:nvPr/>
        </p:nvSpPr>
        <p:spPr bwMode="auto">
          <a:xfrm>
            <a:off x="533400" y="3733800"/>
            <a:ext cx="323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Speaking Before a Group</a:t>
            </a:r>
          </a:p>
        </p:txBody>
      </p:sp>
      <p:sp>
        <p:nvSpPr>
          <p:cNvPr id="86032" name="Text Box 16"/>
          <p:cNvSpPr txBox="1">
            <a:spLocks noChangeArrowheads="1"/>
          </p:cNvSpPr>
          <p:nvPr/>
        </p:nvSpPr>
        <p:spPr bwMode="auto">
          <a:xfrm>
            <a:off x="4937125" y="23463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1.</a:t>
            </a:r>
          </a:p>
        </p:txBody>
      </p:sp>
      <p:sp>
        <p:nvSpPr>
          <p:cNvPr id="86033" name="Text Box 17"/>
          <p:cNvSpPr txBox="1">
            <a:spLocks noChangeArrowheads="1"/>
          </p:cNvSpPr>
          <p:nvPr/>
        </p:nvSpPr>
        <p:spPr bwMode="auto">
          <a:xfrm>
            <a:off x="4938713" y="2803525"/>
            <a:ext cx="39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2.</a:t>
            </a:r>
          </a:p>
        </p:txBody>
      </p:sp>
      <p:sp>
        <p:nvSpPr>
          <p:cNvPr id="86034" name="Text Box 18"/>
          <p:cNvSpPr txBox="1">
            <a:spLocks noChangeArrowheads="1"/>
          </p:cNvSpPr>
          <p:nvPr/>
        </p:nvSpPr>
        <p:spPr bwMode="auto">
          <a:xfrm>
            <a:off x="4940300" y="3184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3.</a:t>
            </a:r>
          </a:p>
        </p:txBody>
      </p:sp>
      <p:sp>
        <p:nvSpPr>
          <p:cNvPr id="86035" name="Text Box 19"/>
          <p:cNvSpPr txBox="1">
            <a:spLocks noChangeArrowheads="1"/>
          </p:cNvSpPr>
          <p:nvPr/>
        </p:nvSpPr>
        <p:spPr bwMode="auto">
          <a:xfrm>
            <a:off x="4941888" y="3565525"/>
            <a:ext cx="39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4.</a:t>
            </a:r>
          </a:p>
        </p:txBody>
      </p:sp>
      <p:sp>
        <p:nvSpPr>
          <p:cNvPr id="86036" name="Text Box 20"/>
          <p:cNvSpPr txBox="1">
            <a:spLocks noChangeArrowheads="1"/>
          </p:cNvSpPr>
          <p:nvPr/>
        </p:nvSpPr>
        <p:spPr bwMode="auto">
          <a:xfrm>
            <a:off x="4943475" y="3946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5.</a:t>
            </a:r>
          </a:p>
        </p:txBody>
      </p:sp>
      <p:sp>
        <p:nvSpPr>
          <p:cNvPr id="86037" name="Text Box 21"/>
          <p:cNvSpPr txBox="1">
            <a:spLocks noChangeArrowheads="1"/>
          </p:cNvSpPr>
          <p:nvPr/>
        </p:nvSpPr>
        <p:spPr bwMode="auto">
          <a:xfrm>
            <a:off x="4945063" y="4327525"/>
            <a:ext cx="39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6.</a:t>
            </a:r>
          </a:p>
        </p:txBody>
      </p:sp>
      <p:sp>
        <p:nvSpPr>
          <p:cNvPr id="86038" name="Text Box 22"/>
          <p:cNvSpPr txBox="1">
            <a:spLocks noChangeArrowheads="1"/>
          </p:cNvSpPr>
          <p:nvPr/>
        </p:nvSpPr>
        <p:spPr bwMode="auto">
          <a:xfrm>
            <a:off x="4946650" y="4708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7.</a:t>
            </a:r>
          </a:p>
        </p:txBody>
      </p:sp>
      <p:sp>
        <p:nvSpPr>
          <p:cNvPr id="86039" name="Text Box 23"/>
          <p:cNvSpPr txBox="1">
            <a:spLocks noChangeArrowheads="1"/>
          </p:cNvSpPr>
          <p:nvPr/>
        </p:nvSpPr>
        <p:spPr bwMode="auto">
          <a:xfrm>
            <a:off x="4948238" y="5089525"/>
            <a:ext cx="395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8.</a:t>
            </a:r>
          </a:p>
        </p:txBody>
      </p:sp>
      <p:sp>
        <p:nvSpPr>
          <p:cNvPr id="86040" name="Text Box 24"/>
          <p:cNvSpPr txBox="1">
            <a:spLocks noChangeArrowheads="1"/>
          </p:cNvSpPr>
          <p:nvPr/>
        </p:nvSpPr>
        <p:spPr bwMode="auto">
          <a:xfrm>
            <a:off x="4949825" y="5470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9.</a:t>
            </a:r>
          </a:p>
        </p:txBody>
      </p:sp>
      <p:sp>
        <p:nvSpPr>
          <p:cNvPr id="86041" name="Text Box 25"/>
          <p:cNvSpPr txBox="1">
            <a:spLocks noChangeArrowheads="1"/>
          </p:cNvSpPr>
          <p:nvPr/>
        </p:nvSpPr>
        <p:spPr bwMode="auto">
          <a:xfrm>
            <a:off x="4876800" y="59277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MSj00748100000[1].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0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0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0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0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0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032"/>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602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602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602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8602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6031"/>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86022"/>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86029"/>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86026"/>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86030"/>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86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86027"/>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0" presetClass="path" presetSubtype="0" accel="50000" decel="50000" fill="hold" grpId="0" nodeType="clickEffect">
                                  <p:stCondLst>
                                    <p:cond delay="0"/>
                                  </p:stCondLst>
                                  <p:childTnLst>
                                    <p:animMotion origin="layout" path="M -0.04479 0.0111 L 0.51198 -0.28816 " pathEditMode="relative" rAng="0" ptsTypes="AA">
                                      <p:cBhvr>
                                        <p:cTn id="53" dur="2000" fill="hold"/>
                                        <p:tgtEl>
                                          <p:spTgt spid="86027"/>
                                        </p:tgtEl>
                                        <p:attrNameLst>
                                          <p:attrName>ppt_x</p:attrName>
                                          <p:attrName>ppt_y</p:attrName>
                                        </p:attrNameLst>
                                      </p:cBhvr>
                                      <p:rCtr x="27830" y="-14963"/>
                                    </p:animMotion>
                                  </p:childTnLst>
                                </p:cTn>
                              </p:par>
                            </p:childTnLst>
                          </p:cTn>
                        </p:par>
                      </p:childTnLst>
                    </p:cTn>
                  </p:par>
                </p:childTnLst>
              </p:cTn>
              <p:nextCondLst>
                <p:cond evt="onClick" delay="0">
                  <p:tgtEl>
                    <p:spTgt spid="86027"/>
                  </p:tgtEl>
                </p:cond>
              </p:nextCondLst>
            </p:seq>
            <p:seq concurrent="1" nextAc="seek">
              <p:cTn id="54" restart="whenNotActive" fill="hold" evtFilter="cancelBubble" nodeType="interactiveSeq">
                <p:stCondLst>
                  <p:cond evt="onClick" delay="0">
                    <p:tgtEl>
                      <p:spTgt spid="8602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0" presetClass="path" presetSubtype="0" accel="50000" decel="50000" fill="hold" grpId="0" nodeType="clickEffect">
                                  <p:stCondLst>
                                    <p:cond delay="0"/>
                                  </p:stCondLst>
                                  <p:childTnLst>
                                    <p:animMotion origin="layout" path="M 0.07968 -0.02081 L 0.51527 -0.105 " pathEditMode="relative" rAng="0" ptsTypes="AA">
                                      <p:cBhvr>
                                        <p:cTn id="58" dur="2000" fill="hold"/>
                                        <p:tgtEl>
                                          <p:spTgt spid="86026"/>
                                        </p:tgtEl>
                                        <p:attrNameLst>
                                          <p:attrName>ppt_x</p:attrName>
                                          <p:attrName>ppt_y</p:attrName>
                                        </p:attrNameLst>
                                      </p:cBhvr>
                                      <p:rCtr x="21771" y="-4209"/>
                                    </p:animMotion>
                                  </p:childTnLst>
                                </p:cTn>
                              </p:par>
                            </p:childTnLst>
                          </p:cTn>
                        </p:par>
                      </p:childTnLst>
                    </p:cTn>
                  </p:par>
                </p:childTnLst>
              </p:cTn>
              <p:nextCondLst>
                <p:cond evt="onClick" delay="0">
                  <p:tgtEl>
                    <p:spTgt spid="86026"/>
                  </p:tgtEl>
                </p:cond>
              </p:nextCondLst>
            </p:seq>
            <p:seq concurrent="1" nextAc="seek">
              <p:cTn id="59" restart="whenNotActive" fill="hold" evtFilter="cancelBubble" nodeType="interactiveSeq">
                <p:stCondLst>
                  <p:cond evt="onClick" delay="0">
                    <p:tgtEl>
                      <p:spTgt spid="86025"/>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0" presetClass="path" presetSubtype="0" accel="50000" decel="50000" fill="hold" grpId="0" nodeType="clickEffect">
                                  <p:stCondLst>
                                    <p:cond delay="0"/>
                                  </p:stCondLst>
                                  <p:childTnLst>
                                    <p:animMotion origin="layout" path="M 0.05973 0.02104 L 0.51598 0.2729 " pathEditMode="relative" rAng="0" ptsTypes="AA">
                                      <p:cBhvr>
                                        <p:cTn id="63" dur="2000" fill="hold"/>
                                        <p:tgtEl>
                                          <p:spTgt spid="86025"/>
                                        </p:tgtEl>
                                        <p:attrNameLst>
                                          <p:attrName>ppt_x</p:attrName>
                                          <p:attrName>ppt_y</p:attrName>
                                        </p:attrNameLst>
                                      </p:cBhvr>
                                      <p:rCtr x="22813" y="12581"/>
                                    </p:animMotion>
                                  </p:childTnLst>
                                </p:cTn>
                              </p:par>
                            </p:childTnLst>
                          </p:cTn>
                        </p:par>
                      </p:childTnLst>
                    </p:cTn>
                  </p:par>
                </p:childTnLst>
              </p:cTn>
              <p:nextCondLst>
                <p:cond evt="onClick" delay="0">
                  <p:tgtEl>
                    <p:spTgt spid="86025"/>
                  </p:tgtEl>
                </p:cond>
              </p:nextCondLst>
            </p:seq>
            <p:seq concurrent="1" nextAc="seek">
              <p:cTn id="64" restart="whenNotActive" fill="hold" evtFilter="cancelBubble" nodeType="interactiveSeq">
                <p:stCondLst>
                  <p:cond evt="onClick" delay="0">
                    <p:tgtEl>
                      <p:spTgt spid="86024"/>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0" presetClass="path" presetSubtype="0" accel="50000" decel="50000" fill="hold" grpId="0" nodeType="clickEffect">
                                  <p:stCondLst>
                                    <p:cond delay="0"/>
                                  </p:stCondLst>
                                  <p:childTnLst>
                                    <p:animMotion origin="layout" path="M 0.05747 0.01549 L 0.51597 0.4593 " pathEditMode="relative" rAng="0" ptsTypes="AA">
                                      <p:cBhvr>
                                        <p:cTn id="68" dur="2000" fill="hold"/>
                                        <p:tgtEl>
                                          <p:spTgt spid="86024"/>
                                        </p:tgtEl>
                                        <p:attrNameLst>
                                          <p:attrName>ppt_x</p:attrName>
                                          <p:attrName>ppt_y</p:attrName>
                                        </p:attrNameLst>
                                      </p:cBhvr>
                                      <p:rCtr x="22917" y="22179"/>
                                    </p:animMotion>
                                  </p:childTnLst>
                                </p:cTn>
                              </p:par>
                            </p:childTnLst>
                          </p:cTn>
                        </p:par>
                      </p:childTnLst>
                    </p:cTn>
                  </p:par>
                </p:childTnLst>
              </p:cTn>
              <p:nextCondLst>
                <p:cond evt="onClick" delay="0">
                  <p:tgtEl>
                    <p:spTgt spid="86024"/>
                  </p:tgtEl>
                </p:cond>
              </p:nextCondLst>
            </p:seq>
            <p:seq concurrent="1" nextAc="seek">
              <p:cTn id="69" restart="whenNotActive" fill="hold" evtFilter="cancelBubble" nodeType="interactiveSeq">
                <p:stCondLst>
                  <p:cond evt="onClick" delay="0">
                    <p:tgtEl>
                      <p:spTgt spid="86028"/>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0" presetClass="path" presetSubtype="0" accel="50000" decel="50000" fill="hold" grpId="0" nodeType="clickEffect">
                                  <p:stCondLst>
                                    <p:cond delay="0"/>
                                  </p:stCondLst>
                                  <p:childTnLst>
                                    <p:animMotion origin="layout" path="M 2.77778E-7 5.73543E-7 L 0.51267 0.0414 " pathEditMode="relative" rAng="0" ptsTypes="AA">
                                      <p:cBhvr>
                                        <p:cTn id="73" dur="2000" fill="hold"/>
                                        <p:tgtEl>
                                          <p:spTgt spid="86028"/>
                                        </p:tgtEl>
                                        <p:attrNameLst>
                                          <p:attrName>ppt_x</p:attrName>
                                          <p:attrName>ppt_y</p:attrName>
                                        </p:attrNameLst>
                                      </p:cBhvr>
                                      <p:rCtr x="25625" y="2058"/>
                                    </p:animMotion>
                                  </p:childTnLst>
                                </p:cTn>
                              </p:par>
                            </p:childTnLst>
                          </p:cTn>
                        </p:par>
                      </p:childTnLst>
                    </p:cTn>
                  </p:par>
                </p:childTnLst>
              </p:cTn>
              <p:nextCondLst>
                <p:cond evt="onClick" delay="0">
                  <p:tgtEl>
                    <p:spTgt spid="86028"/>
                  </p:tgtEl>
                </p:cond>
              </p:nextCondLst>
            </p:seq>
            <p:seq concurrent="1" nextAc="seek">
              <p:cTn id="74" restart="whenNotActive" fill="hold" evtFilter="cancelBubble" nodeType="interactiveSeq">
                <p:stCondLst>
                  <p:cond evt="onClick" delay="0">
                    <p:tgtEl>
                      <p:spTgt spid="8602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0" presetClass="path" presetSubtype="0" accel="50000" decel="50000" fill="hold" grpId="0" nodeType="clickEffect">
                                  <p:stCondLst>
                                    <p:cond delay="0"/>
                                  </p:stCondLst>
                                  <p:childTnLst>
                                    <p:animMotion origin="layout" path="M -3.33333E-6 -5.55042E-8 L 0.51719 -0.20745 " pathEditMode="relative" rAng="0" ptsTypes="AA">
                                      <p:cBhvr>
                                        <p:cTn id="78" dur="2000" fill="hold"/>
                                        <p:tgtEl>
                                          <p:spTgt spid="86029"/>
                                        </p:tgtEl>
                                        <p:attrNameLst>
                                          <p:attrName>ppt_x</p:attrName>
                                          <p:attrName>ppt_y</p:attrName>
                                        </p:attrNameLst>
                                      </p:cBhvr>
                                      <p:rCtr x="25851" y="-10384"/>
                                    </p:animMotion>
                                  </p:childTnLst>
                                </p:cTn>
                              </p:par>
                            </p:childTnLst>
                          </p:cTn>
                        </p:par>
                      </p:childTnLst>
                    </p:cTn>
                  </p:par>
                </p:childTnLst>
              </p:cTn>
              <p:nextCondLst>
                <p:cond evt="onClick" delay="0">
                  <p:tgtEl>
                    <p:spTgt spid="86029"/>
                  </p:tgtEl>
                </p:cond>
              </p:nextCondLst>
            </p:seq>
            <p:seq concurrent="1" nextAc="seek">
              <p:cTn id="79" restart="whenNotActive" fill="hold" evtFilter="cancelBubble" nodeType="interactiveSeq">
                <p:stCondLst>
                  <p:cond evt="onClick" delay="0">
                    <p:tgtEl>
                      <p:spTgt spid="86030"/>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0" presetClass="path" presetSubtype="0" accel="50000" decel="50000" fill="hold" grpId="0" nodeType="clickEffect">
                                  <p:stCondLst>
                                    <p:cond delay="0"/>
                                  </p:stCondLst>
                                  <p:childTnLst>
                                    <p:animMotion origin="layout" path="M 0 -2.44218E-6 L 0.51111 -0.3913 " pathEditMode="relative" rAng="0" ptsTypes="AA">
                                      <p:cBhvr>
                                        <p:cTn id="83" dur="2000" fill="hold"/>
                                        <p:tgtEl>
                                          <p:spTgt spid="86030"/>
                                        </p:tgtEl>
                                        <p:attrNameLst>
                                          <p:attrName>ppt_x</p:attrName>
                                          <p:attrName>ppt_y</p:attrName>
                                        </p:attrNameLst>
                                      </p:cBhvr>
                                      <p:rCtr x="25556" y="-19565"/>
                                    </p:animMotion>
                                  </p:childTnLst>
                                </p:cTn>
                              </p:par>
                            </p:childTnLst>
                          </p:cTn>
                        </p:par>
                      </p:childTnLst>
                    </p:cTn>
                  </p:par>
                </p:childTnLst>
              </p:cTn>
              <p:nextCondLst>
                <p:cond evt="onClick" delay="0">
                  <p:tgtEl>
                    <p:spTgt spid="86030"/>
                  </p:tgtEl>
                </p:cond>
              </p:nextCondLst>
            </p:seq>
            <p:seq concurrent="1" nextAc="seek">
              <p:cTn id="84" restart="whenNotActive" fill="hold" evtFilter="cancelBubble" nodeType="interactiveSeq">
                <p:stCondLst>
                  <p:cond evt="onClick" delay="0">
                    <p:tgtEl>
                      <p:spTgt spid="8603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0" presetClass="path" presetSubtype="0" accel="50000" decel="50000" fill="hold" grpId="0" nodeType="clickEffect">
                                  <p:stCondLst>
                                    <p:cond delay="0"/>
                                  </p:stCondLst>
                                  <p:childTnLst>
                                    <p:animMotion origin="layout" path="M 0.1816 -0.01781 L 0.51684 -0.20513 " pathEditMode="relative" rAng="0" ptsTypes="AA">
                                      <p:cBhvr>
                                        <p:cTn id="88" dur="2000" fill="hold"/>
                                        <p:tgtEl>
                                          <p:spTgt spid="86031"/>
                                        </p:tgtEl>
                                        <p:attrNameLst>
                                          <p:attrName>ppt_x</p:attrName>
                                          <p:attrName>ppt_y</p:attrName>
                                        </p:attrNameLst>
                                      </p:cBhvr>
                                      <p:rCtr x="16753" y="-9366"/>
                                    </p:animMotion>
                                  </p:childTnLst>
                                </p:cTn>
                              </p:par>
                            </p:childTnLst>
                          </p:cTn>
                        </p:par>
                      </p:childTnLst>
                    </p:cTn>
                  </p:par>
                </p:childTnLst>
              </p:cTn>
              <p:nextCondLst>
                <p:cond evt="onClick" delay="0">
                  <p:tgtEl>
                    <p:spTgt spid="86031"/>
                  </p:tgtEl>
                </p:cond>
              </p:nextCondLst>
            </p:seq>
            <p:seq concurrent="1" nextAc="seek">
              <p:cTn id="89" restart="whenNotActive" fill="hold" evtFilter="cancelBubble" nodeType="interactiveSeq">
                <p:stCondLst>
                  <p:cond evt="onClick" delay="0">
                    <p:tgtEl>
                      <p:spTgt spid="8602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0" presetClass="path" presetSubtype="0" accel="50000" decel="50000" fill="hold" grpId="0" nodeType="clickEffect">
                                  <p:stCondLst>
                                    <p:cond delay="0"/>
                                  </p:stCondLst>
                                  <p:childTnLst>
                                    <p:animMotion origin="layout" path="M -2.22222E-6 1.48011E-7 L 0.51927 0.44935 " pathEditMode="relative" rAng="0" ptsTypes="AA">
                                      <p:cBhvr>
                                        <p:cTn id="93" dur="2000" fill="hold"/>
                                        <p:tgtEl>
                                          <p:spTgt spid="86023"/>
                                        </p:tgtEl>
                                        <p:attrNameLst>
                                          <p:attrName>ppt_x</p:attrName>
                                          <p:attrName>ppt_y</p:attrName>
                                        </p:attrNameLst>
                                      </p:cBhvr>
                                      <p:rCtr x="25955" y="22456"/>
                                    </p:animMotion>
                                  </p:childTnLst>
                                </p:cTn>
                              </p:par>
                            </p:childTnLst>
                          </p:cTn>
                        </p:par>
                      </p:childTnLst>
                    </p:cTn>
                  </p:par>
                </p:childTnLst>
              </p:cTn>
              <p:nextCondLst>
                <p:cond evt="onClick" delay="0">
                  <p:tgtEl>
                    <p:spTgt spid="86023"/>
                  </p:tgtEl>
                </p:cond>
              </p:nextCondLst>
            </p:seq>
            <p:seq concurrent="1" nextAc="seek">
              <p:cTn id="94" restart="whenNotActive" fill="hold" evtFilter="cancelBubble" nodeType="interactiveSeq">
                <p:stCondLst>
                  <p:cond evt="onClick" delay="0">
                    <p:tgtEl>
                      <p:spTgt spid="86022"/>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0" presetClass="path" presetSubtype="0" accel="50000" decel="50000" fill="hold" grpId="0" nodeType="clickEffect">
                                  <p:stCondLst>
                                    <p:cond delay="0"/>
                                  </p:stCondLst>
                                  <p:childTnLst>
                                    <p:animMotion origin="layout" path="M 0.05521 -0.01526 L 0.52396 0.25648 " pathEditMode="relative" rAng="0" ptsTypes="AA">
                                      <p:cBhvr>
                                        <p:cTn id="98" dur="2000" fill="hold"/>
                                        <p:tgtEl>
                                          <p:spTgt spid="86022"/>
                                        </p:tgtEl>
                                        <p:attrNameLst>
                                          <p:attrName>ppt_x</p:attrName>
                                          <p:attrName>ppt_y</p:attrName>
                                        </p:attrNameLst>
                                      </p:cBhvr>
                                      <p:rCtr x="23438" y="13575"/>
                                    </p:animMotion>
                                  </p:childTnLst>
                                </p:cTn>
                              </p:par>
                            </p:childTnLst>
                          </p:cTn>
                        </p:par>
                        <p:par>
                          <p:cTn id="99" fill="hold" nodeType="afterGroup">
                            <p:stCondLst>
                              <p:cond delay="2000"/>
                            </p:stCondLst>
                            <p:childTnLst>
                              <p:par>
                                <p:cTn id="100" presetID="3" presetClass="emph" presetSubtype="2" fill="hold" grpId="2" nodeType="afterEffect">
                                  <p:stCondLst>
                                    <p:cond delay="1000"/>
                                  </p:stCondLst>
                                  <p:childTnLst>
                                    <p:animClr clrSpc="rgb" dir="cw">
                                      <p:cBhvr override="childStyle">
                                        <p:cTn id="101" dur="2000" fill="hold"/>
                                        <p:tgtEl>
                                          <p:spTgt spid="86031"/>
                                        </p:tgtEl>
                                        <p:attrNameLst>
                                          <p:attrName>style.color</p:attrName>
                                        </p:attrNameLst>
                                      </p:cBhvr>
                                      <p:to>
                                        <a:srgbClr val="C14B03"/>
                                      </p:to>
                                    </p:animClr>
                                  </p:childTnLst>
                                </p:cTn>
                              </p:par>
                            </p:childTnLst>
                          </p:cTn>
                        </p:par>
                        <p:par>
                          <p:cTn id="102" fill="hold" nodeType="afterGroup">
                            <p:stCondLst>
                              <p:cond delay="5000"/>
                            </p:stCondLst>
                            <p:childTnLst>
                              <p:par>
                                <p:cTn id="103" presetID="3" presetClass="emph" presetSubtype="2" fill="hold" grpId="2" nodeType="afterEffect">
                                  <p:stCondLst>
                                    <p:cond delay="2000"/>
                                  </p:stCondLst>
                                  <p:childTnLst>
                                    <p:animClr clrSpc="rgb" dir="cw">
                                      <p:cBhvr override="childStyle">
                                        <p:cTn id="104" dur="2000" fill="hold"/>
                                        <p:tgtEl>
                                          <p:spTgt spid="86025"/>
                                        </p:tgtEl>
                                        <p:attrNameLst>
                                          <p:attrName>style.color</p:attrName>
                                        </p:attrNameLst>
                                      </p:cBhvr>
                                      <p:to>
                                        <a:srgbClr val="C14B03"/>
                                      </p:to>
                                    </p:animClr>
                                  </p:childTnLst>
                                </p:cTn>
                              </p:par>
                            </p:childTnLst>
                          </p:cTn>
                        </p:par>
                      </p:childTnLst>
                    </p:cTn>
                  </p:par>
                </p:childTnLst>
              </p:cTn>
              <p:nextCondLst>
                <p:cond evt="onClick" delay="0">
                  <p:tgtEl>
                    <p:spTgt spid="86022"/>
                  </p:tgtEl>
                </p:cond>
              </p:nextCondLst>
            </p:seq>
          </p:childTnLst>
        </p:cTn>
      </p:par>
    </p:tnLst>
    <p:bldLst>
      <p:bldP spid="86021" grpId="0"/>
      <p:bldP spid="86022" grpId="0"/>
      <p:bldP spid="86022" grpId="1"/>
      <p:bldP spid="86023" grpId="0"/>
      <p:bldP spid="86023" grpId="1"/>
      <p:bldP spid="86024" grpId="0"/>
      <p:bldP spid="86024" grpId="1"/>
      <p:bldP spid="86025" grpId="0"/>
      <p:bldP spid="86025" grpId="1"/>
      <p:bldP spid="86025" grpId="2"/>
      <p:bldP spid="86026" grpId="0"/>
      <p:bldP spid="86026" grpId="1"/>
      <p:bldP spid="86027" grpId="0"/>
      <p:bldP spid="86027" grpId="1"/>
      <p:bldP spid="86028" grpId="0"/>
      <p:bldP spid="86028" grpId="1"/>
      <p:bldP spid="86029" grpId="0"/>
      <p:bldP spid="86029" grpId="1"/>
      <p:bldP spid="86030" grpId="0"/>
      <p:bldP spid="86030" grpId="1"/>
      <p:bldP spid="86031" grpId="0"/>
      <p:bldP spid="86031" grpId="1"/>
      <p:bldP spid="86031" grpId="2"/>
      <p:bldP spid="86032" grpId="0"/>
      <p:bldP spid="86033" grpId="0"/>
      <p:bldP spid="86034" grpId="0"/>
      <p:bldP spid="86035" grpId="0"/>
      <p:bldP spid="86036" grpId="0"/>
      <p:bldP spid="86037" grpId="0"/>
      <p:bldP spid="86038" grpId="0"/>
      <p:bldP spid="86039" grpId="0"/>
      <p:bldP spid="86040" grpId="0"/>
      <p:bldP spid="860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pPr>
              <a:defRPr/>
            </a:pPr>
            <a:fld id="{9D17D087-82FD-DD4F-8C1D-9A66865C2FB2}" type="slidenum">
              <a:rPr lang="en-US"/>
              <a:pPr>
                <a:defRPr/>
              </a:pPr>
              <a:t>7</a:t>
            </a:fld>
            <a:endParaRPr lang="en-US"/>
          </a:p>
        </p:txBody>
      </p:sp>
      <p:sp>
        <p:nvSpPr>
          <p:cNvPr id="172034" name="Text Box 2"/>
          <p:cNvSpPr txBox="1">
            <a:spLocks noChangeArrowheads="1"/>
          </p:cNvSpPr>
          <p:nvPr/>
        </p:nvSpPr>
        <p:spPr bwMode="auto">
          <a:xfrm>
            <a:off x="898525" y="369888"/>
            <a:ext cx="5013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2"/>
                </a:solidFill>
                <a:cs typeface="+mn-cs"/>
              </a:rPr>
              <a:t>Can you order the list of the… </a:t>
            </a:r>
          </a:p>
        </p:txBody>
      </p:sp>
      <p:sp>
        <p:nvSpPr>
          <p:cNvPr id="172035" name="Text Box 3"/>
          <p:cNvSpPr txBox="1">
            <a:spLocks noChangeArrowheads="1"/>
          </p:cNvSpPr>
          <p:nvPr/>
        </p:nvSpPr>
        <p:spPr bwMode="auto">
          <a:xfrm>
            <a:off x="838200" y="1066800"/>
            <a:ext cx="7058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4400">
                <a:solidFill>
                  <a:srgbClr val="D11709"/>
                </a:solidFill>
                <a:latin typeface="Showcard Gothic" charset="0"/>
                <a:cs typeface="+mn-cs"/>
              </a:rPr>
              <a:t>10 Worst Human Fears? </a:t>
            </a:r>
          </a:p>
        </p:txBody>
      </p:sp>
      <p:sp>
        <p:nvSpPr>
          <p:cNvPr id="172036" name="Text Box 4"/>
          <p:cNvSpPr txBox="1">
            <a:spLocks noChangeArrowheads="1"/>
          </p:cNvSpPr>
          <p:nvPr/>
        </p:nvSpPr>
        <p:spPr bwMode="auto">
          <a:xfrm>
            <a:off x="533400" y="4173538"/>
            <a:ext cx="82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Dogs</a:t>
            </a:r>
          </a:p>
        </p:txBody>
      </p:sp>
      <p:sp>
        <p:nvSpPr>
          <p:cNvPr id="172037" name="Text Box 5"/>
          <p:cNvSpPr txBox="1">
            <a:spLocks noChangeArrowheads="1"/>
          </p:cNvSpPr>
          <p:nvPr/>
        </p:nvSpPr>
        <p:spPr bwMode="auto">
          <a:xfrm>
            <a:off x="533400" y="2419350"/>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Loneliness</a:t>
            </a:r>
          </a:p>
        </p:txBody>
      </p:sp>
      <p:sp>
        <p:nvSpPr>
          <p:cNvPr id="172038" name="Text Box 6"/>
          <p:cNvSpPr txBox="1">
            <a:spLocks noChangeArrowheads="1"/>
          </p:cNvSpPr>
          <p:nvPr/>
        </p:nvSpPr>
        <p:spPr bwMode="auto">
          <a:xfrm>
            <a:off x="533400" y="19812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Flying</a:t>
            </a:r>
          </a:p>
        </p:txBody>
      </p:sp>
      <p:sp>
        <p:nvSpPr>
          <p:cNvPr id="172039" name="Text Box 7"/>
          <p:cNvSpPr txBox="1">
            <a:spLocks noChangeArrowheads="1"/>
          </p:cNvSpPr>
          <p:nvPr/>
        </p:nvSpPr>
        <p:spPr bwMode="auto">
          <a:xfrm>
            <a:off x="533400" y="2857500"/>
            <a:ext cx="89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Death</a:t>
            </a:r>
          </a:p>
        </p:txBody>
      </p:sp>
      <p:sp>
        <p:nvSpPr>
          <p:cNvPr id="172040" name="Text Box 8"/>
          <p:cNvSpPr txBox="1">
            <a:spLocks noChangeArrowheads="1"/>
          </p:cNvSpPr>
          <p:nvPr/>
        </p:nvSpPr>
        <p:spPr bwMode="auto">
          <a:xfrm>
            <a:off x="533400" y="5049838"/>
            <a:ext cx="128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Sickness</a:t>
            </a:r>
          </a:p>
        </p:txBody>
      </p:sp>
      <p:sp>
        <p:nvSpPr>
          <p:cNvPr id="172041" name="Text Box 9"/>
          <p:cNvSpPr txBox="1">
            <a:spLocks noChangeArrowheads="1"/>
          </p:cNvSpPr>
          <p:nvPr/>
        </p:nvSpPr>
        <p:spPr bwMode="auto">
          <a:xfrm>
            <a:off x="533400" y="5927725"/>
            <a:ext cx="158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Deep Water</a:t>
            </a:r>
          </a:p>
        </p:txBody>
      </p:sp>
      <p:sp>
        <p:nvSpPr>
          <p:cNvPr id="172042" name="Text Box 10"/>
          <p:cNvSpPr txBox="1">
            <a:spLocks noChangeArrowheads="1"/>
          </p:cNvSpPr>
          <p:nvPr/>
        </p:nvSpPr>
        <p:spPr bwMode="auto">
          <a:xfrm>
            <a:off x="533400" y="3295650"/>
            <a:ext cx="2511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Financial Problems</a:t>
            </a:r>
          </a:p>
        </p:txBody>
      </p:sp>
      <p:sp>
        <p:nvSpPr>
          <p:cNvPr id="172043" name="Text Box 11"/>
          <p:cNvSpPr txBox="1">
            <a:spLocks noChangeArrowheads="1"/>
          </p:cNvSpPr>
          <p:nvPr/>
        </p:nvSpPr>
        <p:spPr bwMode="auto">
          <a:xfrm>
            <a:off x="533400" y="4611688"/>
            <a:ext cx="2287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Insects and Bugs</a:t>
            </a:r>
          </a:p>
        </p:txBody>
      </p:sp>
      <p:sp>
        <p:nvSpPr>
          <p:cNvPr id="172044" name="Text Box 12"/>
          <p:cNvSpPr txBox="1">
            <a:spLocks noChangeArrowheads="1"/>
          </p:cNvSpPr>
          <p:nvPr/>
        </p:nvSpPr>
        <p:spPr bwMode="auto">
          <a:xfrm>
            <a:off x="533400" y="5487988"/>
            <a:ext cx="1116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Heights</a:t>
            </a:r>
          </a:p>
        </p:txBody>
      </p:sp>
      <p:sp>
        <p:nvSpPr>
          <p:cNvPr id="172045" name="Text Box 13"/>
          <p:cNvSpPr txBox="1">
            <a:spLocks noChangeArrowheads="1"/>
          </p:cNvSpPr>
          <p:nvPr/>
        </p:nvSpPr>
        <p:spPr bwMode="auto">
          <a:xfrm>
            <a:off x="533400" y="3733800"/>
            <a:ext cx="323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Speaking Before a Group</a:t>
            </a:r>
          </a:p>
        </p:txBody>
      </p:sp>
      <p:sp>
        <p:nvSpPr>
          <p:cNvPr id="172046" name="Text Box 14"/>
          <p:cNvSpPr txBox="1">
            <a:spLocks noChangeArrowheads="1"/>
          </p:cNvSpPr>
          <p:nvPr/>
        </p:nvSpPr>
        <p:spPr bwMode="auto">
          <a:xfrm>
            <a:off x="4648200" y="23463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1.</a:t>
            </a:r>
          </a:p>
        </p:txBody>
      </p:sp>
      <p:sp>
        <p:nvSpPr>
          <p:cNvPr id="172047" name="Text Box 15"/>
          <p:cNvSpPr txBox="1">
            <a:spLocks noChangeArrowheads="1"/>
          </p:cNvSpPr>
          <p:nvPr/>
        </p:nvSpPr>
        <p:spPr bwMode="auto">
          <a:xfrm>
            <a:off x="4648200" y="2803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2.</a:t>
            </a:r>
          </a:p>
        </p:txBody>
      </p:sp>
      <p:sp>
        <p:nvSpPr>
          <p:cNvPr id="172048" name="Text Box 16"/>
          <p:cNvSpPr txBox="1">
            <a:spLocks noChangeArrowheads="1"/>
          </p:cNvSpPr>
          <p:nvPr/>
        </p:nvSpPr>
        <p:spPr bwMode="auto">
          <a:xfrm>
            <a:off x="4648200" y="3184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3.</a:t>
            </a:r>
          </a:p>
        </p:txBody>
      </p:sp>
      <p:sp>
        <p:nvSpPr>
          <p:cNvPr id="172049" name="Text Box 17"/>
          <p:cNvSpPr txBox="1">
            <a:spLocks noChangeArrowheads="1"/>
          </p:cNvSpPr>
          <p:nvPr/>
        </p:nvSpPr>
        <p:spPr bwMode="auto">
          <a:xfrm>
            <a:off x="4648200" y="3565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4.</a:t>
            </a:r>
          </a:p>
        </p:txBody>
      </p:sp>
      <p:sp>
        <p:nvSpPr>
          <p:cNvPr id="172050" name="Text Box 18"/>
          <p:cNvSpPr txBox="1">
            <a:spLocks noChangeArrowheads="1"/>
          </p:cNvSpPr>
          <p:nvPr/>
        </p:nvSpPr>
        <p:spPr bwMode="auto">
          <a:xfrm>
            <a:off x="4648200" y="3946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5.</a:t>
            </a:r>
          </a:p>
        </p:txBody>
      </p:sp>
      <p:sp>
        <p:nvSpPr>
          <p:cNvPr id="172051" name="Text Box 19"/>
          <p:cNvSpPr txBox="1">
            <a:spLocks noChangeArrowheads="1"/>
          </p:cNvSpPr>
          <p:nvPr/>
        </p:nvSpPr>
        <p:spPr bwMode="auto">
          <a:xfrm>
            <a:off x="4648200" y="4327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6.</a:t>
            </a:r>
          </a:p>
        </p:txBody>
      </p:sp>
      <p:sp>
        <p:nvSpPr>
          <p:cNvPr id="172052" name="Text Box 20"/>
          <p:cNvSpPr txBox="1">
            <a:spLocks noChangeArrowheads="1"/>
          </p:cNvSpPr>
          <p:nvPr/>
        </p:nvSpPr>
        <p:spPr bwMode="auto">
          <a:xfrm>
            <a:off x="4648200" y="4708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7.</a:t>
            </a:r>
          </a:p>
        </p:txBody>
      </p:sp>
      <p:sp>
        <p:nvSpPr>
          <p:cNvPr id="172053" name="Text Box 21"/>
          <p:cNvSpPr txBox="1">
            <a:spLocks noChangeArrowheads="1"/>
          </p:cNvSpPr>
          <p:nvPr/>
        </p:nvSpPr>
        <p:spPr bwMode="auto">
          <a:xfrm>
            <a:off x="4648200" y="5089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8.</a:t>
            </a:r>
          </a:p>
        </p:txBody>
      </p:sp>
      <p:sp>
        <p:nvSpPr>
          <p:cNvPr id="172054" name="Text Box 22"/>
          <p:cNvSpPr txBox="1">
            <a:spLocks noChangeArrowheads="1"/>
          </p:cNvSpPr>
          <p:nvPr/>
        </p:nvSpPr>
        <p:spPr bwMode="auto">
          <a:xfrm>
            <a:off x="4648200" y="5470525"/>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9.</a:t>
            </a:r>
          </a:p>
        </p:txBody>
      </p:sp>
      <p:sp>
        <p:nvSpPr>
          <p:cNvPr id="172055" name="Text Box 23"/>
          <p:cNvSpPr txBox="1">
            <a:spLocks noChangeArrowheads="1"/>
          </p:cNvSpPr>
          <p:nvPr/>
        </p:nvSpPr>
        <p:spPr bwMode="auto">
          <a:xfrm>
            <a:off x="4648200" y="5927725"/>
            <a:ext cx="53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10.</a:t>
            </a:r>
          </a:p>
        </p:txBody>
      </p:sp>
      <p:sp>
        <p:nvSpPr>
          <p:cNvPr id="172056" name="Text Box 24"/>
          <p:cNvSpPr txBox="1">
            <a:spLocks noChangeArrowheads="1"/>
          </p:cNvSpPr>
          <p:nvPr/>
        </p:nvSpPr>
        <p:spPr bwMode="auto">
          <a:xfrm>
            <a:off x="5257800" y="2362200"/>
            <a:ext cx="323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Speaking Before a Group</a:t>
            </a:r>
          </a:p>
        </p:txBody>
      </p:sp>
      <p:sp>
        <p:nvSpPr>
          <p:cNvPr id="172057" name="Text Box 25"/>
          <p:cNvSpPr txBox="1">
            <a:spLocks noChangeArrowheads="1"/>
          </p:cNvSpPr>
          <p:nvPr/>
        </p:nvSpPr>
        <p:spPr bwMode="auto">
          <a:xfrm>
            <a:off x="5257800" y="2759075"/>
            <a:ext cx="1116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Heights</a:t>
            </a:r>
          </a:p>
        </p:txBody>
      </p:sp>
      <p:sp>
        <p:nvSpPr>
          <p:cNvPr id="172058" name="Text Box 26"/>
          <p:cNvSpPr txBox="1">
            <a:spLocks noChangeArrowheads="1"/>
          </p:cNvSpPr>
          <p:nvPr/>
        </p:nvSpPr>
        <p:spPr bwMode="auto">
          <a:xfrm>
            <a:off x="5257800" y="3157538"/>
            <a:ext cx="2287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Insects and Bugs</a:t>
            </a:r>
          </a:p>
        </p:txBody>
      </p:sp>
      <p:sp>
        <p:nvSpPr>
          <p:cNvPr id="172059" name="Text Box 27"/>
          <p:cNvSpPr txBox="1">
            <a:spLocks noChangeArrowheads="1"/>
          </p:cNvSpPr>
          <p:nvPr/>
        </p:nvSpPr>
        <p:spPr bwMode="auto">
          <a:xfrm>
            <a:off x="5257800" y="3556000"/>
            <a:ext cx="2511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Financial Problems</a:t>
            </a:r>
          </a:p>
        </p:txBody>
      </p:sp>
      <p:sp>
        <p:nvSpPr>
          <p:cNvPr id="172060" name="Text Box 28"/>
          <p:cNvSpPr txBox="1">
            <a:spLocks noChangeArrowheads="1"/>
          </p:cNvSpPr>
          <p:nvPr/>
        </p:nvSpPr>
        <p:spPr bwMode="auto">
          <a:xfrm>
            <a:off x="5257800" y="3952875"/>
            <a:ext cx="158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Deep Water</a:t>
            </a:r>
          </a:p>
        </p:txBody>
      </p:sp>
      <p:sp>
        <p:nvSpPr>
          <p:cNvPr id="172061" name="Text Box 29"/>
          <p:cNvSpPr txBox="1">
            <a:spLocks noChangeArrowheads="1"/>
          </p:cNvSpPr>
          <p:nvPr/>
        </p:nvSpPr>
        <p:spPr bwMode="auto">
          <a:xfrm>
            <a:off x="5257800" y="4351338"/>
            <a:ext cx="1285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Sickness</a:t>
            </a:r>
          </a:p>
        </p:txBody>
      </p:sp>
      <p:sp>
        <p:nvSpPr>
          <p:cNvPr id="172062" name="Text Box 30"/>
          <p:cNvSpPr txBox="1">
            <a:spLocks noChangeArrowheads="1"/>
          </p:cNvSpPr>
          <p:nvPr/>
        </p:nvSpPr>
        <p:spPr bwMode="auto">
          <a:xfrm>
            <a:off x="5257800" y="4749800"/>
            <a:ext cx="89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Death</a:t>
            </a:r>
          </a:p>
        </p:txBody>
      </p:sp>
      <p:sp>
        <p:nvSpPr>
          <p:cNvPr id="172063" name="Text Box 31"/>
          <p:cNvSpPr txBox="1">
            <a:spLocks noChangeArrowheads="1"/>
          </p:cNvSpPr>
          <p:nvPr/>
        </p:nvSpPr>
        <p:spPr bwMode="auto">
          <a:xfrm>
            <a:off x="5257800" y="5146675"/>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Flying</a:t>
            </a:r>
          </a:p>
        </p:txBody>
      </p:sp>
      <p:sp>
        <p:nvSpPr>
          <p:cNvPr id="172064" name="Text Box 32"/>
          <p:cNvSpPr txBox="1">
            <a:spLocks noChangeArrowheads="1"/>
          </p:cNvSpPr>
          <p:nvPr/>
        </p:nvSpPr>
        <p:spPr bwMode="auto">
          <a:xfrm>
            <a:off x="5257800" y="5545138"/>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Loneliness</a:t>
            </a:r>
          </a:p>
        </p:txBody>
      </p:sp>
      <p:sp>
        <p:nvSpPr>
          <p:cNvPr id="172065" name="Text Box 33"/>
          <p:cNvSpPr txBox="1">
            <a:spLocks noChangeArrowheads="1"/>
          </p:cNvSpPr>
          <p:nvPr/>
        </p:nvSpPr>
        <p:spPr bwMode="auto">
          <a:xfrm>
            <a:off x="5257800" y="5943600"/>
            <a:ext cx="820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chemeClr val="bg2"/>
                </a:solidFill>
                <a:cs typeface="+mn-cs"/>
              </a:rPr>
              <a:t>Dogs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5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172057"/>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172058"/>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1000"/>
                                  </p:stCondLst>
                                  <p:childTnLst>
                                    <p:set>
                                      <p:cBhvr>
                                        <p:cTn id="15" dur="1" fill="hold">
                                          <p:stCondLst>
                                            <p:cond delay="0"/>
                                          </p:stCondLst>
                                        </p:cTn>
                                        <p:tgtEl>
                                          <p:spTgt spid="172059"/>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grpId="0" nodeType="afterEffect">
                                  <p:stCondLst>
                                    <p:cond delay="1000"/>
                                  </p:stCondLst>
                                  <p:childTnLst>
                                    <p:set>
                                      <p:cBhvr>
                                        <p:cTn id="18" dur="1" fill="hold">
                                          <p:stCondLst>
                                            <p:cond delay="0"/>
                                          </p:stCondLst>
                                        </p:cTn>
                                        <p:tgtEl>
                                          <p:spTgt spid="172060"/>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grpId="0" nodeType="afterEffect">
                                  <p:stCondLst>
                                    <p:cond delay="1000"/>
                                  </p:stCondLst>
                                  <p:childTnLst>
                                    <p:set>
                                      <p:cBhvr>
                                        <p:cTn id="21" dur="1" fill="hold">
                                          <p:stCondLst>
                                            <p:cond delay="0"/>
                                          </p:stCondLst>
                                        </p:cTn>
                                        <p:tgtEl>
                                          <p:spTgt spid="172061"/>
                                        </p:tgtEl>
                                        <p:attrNameLst>
                                          <p:attrName>style.visibility</p:attrName>
                                        </p:attrNameLst>
                                      </p:cBhvr>
                                      <p:to>
                                        <p:strVal val="visible"/>
                                      </p:to>
                                    </p:set>
                                  </p:childTnLst>
                                </p:cTn>
                              </p:par>
                            </p:childTnLst>
                          </p:cTn>
                        </p:par>
                        <p:par>
                          <p:cTn id="22" fill="hold" nodeType="afterGroup">
                            <p:stCondLst>
                              <p:cond delay="5500"/>
                            </p:stCondLst>
                            <p:childTnLst>
                              <p:par>
                                <p:cTn id="23" presetID="1" presetClass="entr" presetSubtype="0" fill="hold" grpId="0" nodeType="afterEffect">
                                  <p:stCondLst>
                                    <p:cond delay="1000"/>
                                  </p:stCondLst>
                                  <p:childTnLst>
                                    <p:set>
                                      <p:cBhvr>
                                        <p:cTn id="24" dur="1" fill="hold">
                                          <p:stCondLst>
                                            <p:cond delay="0"/>
                                          </p:stCondLst>
                                        </p:cTn>
                                        <p:tgtEl>
                                          <p:spTgt spid="172062"/>
                                        </p:tgtEl>
                                        <p:attrNameLst>
                                          <p:attrName>style.visibility</p:attrName>
                                        </p:attrNameLst>
                                      </p:cBhvr>
                                      <p:to>
                                        <p:strVal val="visible"/>
                                      </p:to>
                                    </p:set>
                                  </p:childTnLst>
                                </p:cTn>
                              </p:par>
                            </p:childTnLst>
                          </p:cTn>
                        </p:par>
                        <p:par>
                          <p:cTn id="25" fill="hold" nodeType="afterGroup">
                            <p:stCondLst>
                              <p:cond delay="6500"/>
                            </p:stCondLst>
                            <p:childTnLst>
                              <p:par>
                                <p:cTn id="26" presetID="1" presetClass="entr" presetSubtype="0" fill="hold" grpId="0" nodeType="afterEffect">
                                  <p:stCondLst>
                                    <p:cond delay="1000"/>
                                  </p:stCondLst>
                                  <p:childTnLst>
                                    <p:set>
                                      <p:cBhvr>
                                        <p:cTn id="27" dur="1" fill="hold">
                                          <p:stCondLst>
                                            <p:cond delay="0"/>
                                          </p:stCondLst>
                                        </p:cTn>
                                        <p:tgtEl>
                                          <p:spTgt spid="172063"/>
                                        </p:tgtEl>
                                        <p:attrNameLst>
                                          <p:attrName>style.visibility</p:attrName>
                                        </p:attrNameLst>
                                      </p:cBhvr>
                                      <p:to>
                                        <p:strVal val="visible"/>
                                      </p:to>
                                    </p:set>
                                  </p:childTnLst>
                                </p:cTn>
                              </p:par>
                            </p:childTnLst>
                          </p:cTn>
                        </p:par>
                        <p:par>
                          <p:cTn id="28" fill="hold" nodeType="afterGroup">
                            <p:stCondLst>
                              <p:cond delay="7500"/>
                            </p:stCondLst>
                            <p:childTnLst>
                              <p:par>
                                <p:cTn id="29" presetID="1" presetClass="entr" presetSubtype="0" fill="hold" grpId="0" nodeType="afterEffect">
                                  <p:stCondLst>
                                    <p:cond delay="1000"/>
                                  </p:stCondLst>
                                  <p:childTnLst>
                                    <p:set>
                                      <p:cBhvr>
                                        <p:cTn id="30" dur="1" fill="hold">
                                          <p:stCondLst>
                                            <p:cond delay="0"/>
                                          </p:stCondLst>
                                        </p:cTn>
                                        <p:tgtEl>
                                          <p:spTgt spid="172064"/>
                                        </p:tgtEl>
                                        <p:attrNameLst>
                                          <p:attrName>style.visibility</p:attrName>
                                        </p:attrNameLst>
                                      </p:cBhvr>
                                      <p:to>
                                        <p:strVal val="visible"/>
                                      </p:to>
                                    </p:set>
                                  </p:childTnLst>
                                </p:cTn>
                              </p:par>
                            </p:childTnLst>
                          </p:cTn>
                        </p:par>
                        <p:par>
                          <p:cTn id="31" fill="hold" nodeType="afterGroup">
                            <p:stCondLst>
                              <p:cond delay="8500"/>
                            </p:stCondLst>
                            <p:childTnLst>
                              <p:par>
                                <p:cTn id="32" presetID="1" presetClass="entr" presetSubtype="0" fill="hold" grpId="0" nodeType="afterEffect">
                                  <p:stCondLst>
                                    <p:cond delay="1000"/>
                                  </p:stCondLst>
                                  <p:childTnLst>
                                    <p:set>
                                      <p:cBhvr>
                                        <p:cTn id="33" dur="1" fill="hold">
                                          <p:stCondLst>
                                            <p:cond delay="0"/>
                                          </p:stCondLst>
                                        </p:cTn>
                                        <p:tgtEl>
                                          <p:spTgt spid="172065"/>
                                        </p:tgtEl>
                                        <p:attrNameLst>
                                          <p:attrName>style.visibility</p:attrName>
                                        </p:attrNameLst>
                                      </p:cBhvr>
                                      <p:to>
                                        <p:strVal val="visible"/>
                                      </p:to>
                                    </p:set>
                                  </p:childTnLst>
                                </p:cTn>
                              </p:par>
                            </p:childTnLst>
                          </p:cTn>
                        </p:par>
                        <p:par>
                          <p:cTn id="34" fill="hold" nodeType="afterGroup">
                            <p:stCondLst>
                              <p:cond delay="9500"/>
                            </p:stCondLst>
                            <p:childTnLst>
                              <p:par>
                                <p:cTn id="35" presetID="3" presetClass="emph" presetSubtype="2" fill="hold" grpId="1" nodeType="afterEffect">
                                  <p:stCondLst>
                                    <p:cond delay="1000"/>
                                  </p:stCondLst>
                                  <p:childTnLst>
                                    <p:animClr clrSpc="rgb" dir="cw">
                                      <p:cBhvr override="childStyle">
                                        <p:cTn id="36" dur="2000" fill="hold"/>
                                        <p:tgtEl>
                                          <p:spTgt spid="172056"/>
                                        </p:tgtEl>
                                        <p:attrNameLst>
                                          <p:attrName>style.color</p:attrName>
                                        </p:attrNameLst>
                                      </p:cBhvr>
                                      <p:to>
                                        <a:srgbClr val="C14B03"/>
                                      </p:to>
                                    </p:animClr>
                                  </p:childTnLst>
                                </p:cTn>
                              </p:par>
                            </p:childTnLst>
                          </p:cTn>
                        </p:par>
                        <p:par>
                          <p:cTn id="37" fill="hold" nodeType="afterGroup">
                            <p:stCondLst>
                              <p:cond delay="12500"/>
                            </p:stCondLst>
                            <p:childTnLst>
                              <p:par>
                                <p:cTn id="38" presetID="3" presetClass="emph" presetSubtype="2" fill="hold" grpId="1" nodeType="afterEffect">
                                  <p:stCondLst>
                                    <p:cond delay="1000"/>
                                  </p:stCondLst>
                                  <p:childTnLst>
                                    <p:animClr clrSpc="rgb" dir="cw">
                                      <p:cBhvr override="childStyle">
                                        <p:cTn id="39" dur="2000" fill="hold"/>
                                        <p:tgtEl>
                                          <p:spTgt spid="172062"/>
                                        </p:tgtEl>
                                        <p:attrNameLst>
                                          <p:attrName>style.color</p:attrName>
                                        </p:attrNameLst>
                                      </p:cBhvr>
                                      <p:to>
                                        <a:srgbClr val="C14B0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6" grpId="0"/>
      <p:bldP spid="172056" grpId="1"/>
      <p:bldP spid="172057" grpId="0"/>
      <p:bldP spid="172058" grpId="0"/>
      <p:bldP spid="172059" grpId="0"/>
      <p:bldP spid="172060" grpId="0"/>
      <p:bldP spid="172061" grpId="0"/>
      <p:bldP spid="172062" grpId="0"/>
      <p:bldP spid="172062" grpId="1"/>
      <p:bldP spid="172063" grpId="0"/>
      <p:bldP spid="172064" grpId="0"/>
      <p:bldP spid="1720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29F58C4-419C-DE43-912D-6E6DBF8D5390}" type="slidenum">
              <a:rPr lang="en-US"/>
              <a:pPr>
                <a:defRPr/>
              </a:pPr>
              <a:t>8</a:t>
            </a:fld>
            <a:endParaRPr lang="en-US"/>
          </a:p>
        </p:txBody>
      </p:sp>
      <p:sp>
        <p:nvSpPr>
          <p:cNvPr id="7170" name="Rectangle 2"/>
          <p:cNvSpPr>
            <a:spLocks noGrp="1" noChangeArrowheads="1"/>
          </p:cNvSpPr>
          <p:nvPr>
            <p:ph type="title"/>
          </p:nvPr>
        </p:nvSpPr>
        <p:spPr>
          <a:xfrm>
            <a:off x="0" y="381000"/>
            <a:ext cx="5105400" cy="609600"/>
          </a:xfrm>
        </p:spPr>
        <p:txBody>
          <a:bodyPr/>
          <a:lstStyle/>
          <a:p>
            <a:pPr algn="l" eaLnBrk="1" hangingPunct="1">
              <a:defRPr/>
            </a:pPr>
            <a:r>
              <a:rPr lang="en-US" sz="2800" b="1" smtClean="0">
                <a:cs typeface="+mj-cs"/>
              </a:rPr>
              <a:t>8 Tips for Reducing Anxiety</a:t>
            </a:r>
            <a:r>
              <a:rPr lang="en-US" sz="2800" smtClean="0">
                <a:cs typeface="+mj-cs"/>
              </a:rPr>
              <a:t>	</a:t>
            </a:r>
          </a:p>
        </p:txBody>
      </p:sp>
      <p:sp>
        <p:nvSpPr>
          <p:cNvPr id="7171" name="Rectangle 3"/>
          <p:cNvSpPr>
            <a:spLocks noGrp="1" noChangeArrowheads="1"/>
          </p:cNvSpPr>
          <p:nvPr>
            <p:ph type="body" idx="1"/>
          </p:nvPr>
        </p:nvSpPr>
        <p:spPr>
          <a:xfrm>
            <a:off x="457200" y="1600200"/>
            <a:ext cx="3733800" cy="4525963"/>
          </a:xfrm>
        </p:spPr>
        <p:txBody>
          <a:bodyPr/>
          <a:lstStyle/>
          <a:p>
            <a:pPr marL="609600" indent="-609600" eaLnBrk="1" hangingPunct="1">
              <a:buFont typeface="Wingdings" charset="0"/>
              <a:buAutoNum type="arabicPeriod"/>
              <a:defRPr/>
            </a:pPr>
            <a:r>
              <a:rPr lang="en-US" sz="2800" smtClean="0">
                <a:cs typeface="+mn-cs"/>
              </a:rPr>
              <a:t>Organize</a:t>
            </a:r>
          </a:p>
          <a:p>
            <a:pPr marL="609600" indent="-609600" eaLnBrk="1" hangingPunct="1">
              <a:buFont typeface="Wingdings" charset="0"/>
              <a:buAutoNum type="arabicPeriod"/>
              <a:defRPr/>
            </a:pPr>
            <a:r>
              <a:rPr lang="en-US" sz="2800" smtClean="0">
                <a:cs typeface="+mn-cs"/>
              </a:rPr>
              <a:t>Visualize</a:t>
            </a:r>
          </a:p>
          <a:p>
            <a:pPr marL="609600" indent="-609600" eaLnBrk="1" hangingPunct="1">
              <a:buFont typeface="Wingdings" charset="0"/>
              <a:buAutoNum type="arabicPeriod"/>
              <a:defRPr/>
            </a:pPr>
            <a:r>
              <a:rPr lang="en-US" sz="2800" smtClean="0">
                <a:cs typeface="+mn-cs"/>
              </a:rPr>
              <a:t>Practice</a:t>
            </a:r>
          </a:p>
          <a:p>
            <a:pPr marL="609600" indent="-609600" eaLnBrk="1" hangingPunct="1">
              <a:buFont typeface="Wingdings" charset="0"/>
              <a:buAutoNum type="arabicPeriod"/>
              <a:defRPr/>
            </a:pPr>
            <a:r>
              <a:rPr lang="en-US" sz="2800" smtClean="0">
                <a:cs typeface="+mn-cs"/>
              </a:rPr>
              <a:t>Breathe</a:t>
            </a:r>
          </a:p>
          <a:p>
            <a:pPr marL="609600" indent="-609600" eaLnBrk="1" hangingPunct="1">
              <a:buFont typeface="Wingdings" charset="0"/>
              <a:buAutoNum type="arabicPeriod"/>
              <a:defRPr/>
            </a:pPr>
            <a:r>
              <a:rPr lang="en-US" sz="2800" smtClean="0">
                <a:cs typeface="+mn-cs"/>
              </a:rPr>
              <a:t>Focus on relaxing</a:t>
            </a:r>
          </a:p>
          <a:p>
            <a:pPr marL="609600" indent="-609600" eaLnBrk="1" hangingPunct="1">
              <a:buFont typeface="Wingdings" charset="0"/>
              <a:buAutoNum type="arabicPeriod"/>
              <a:defRPr/>
            </a:pPr>
            <a:r>
              <a:rPr lang="en-US" sz="2800" smtClean="0">
                <a:cs typeface="+mn-cs"/>
              </a:rPr>
              <a:t>Release tension</a:t>
            </a:r>
          </a:p>
          <a:p>
            <a:pPr marL="609600" indent="-609600" eaLnBrk="1" hangingPunct="1">
              <a:buFont typeface="Wingdings" charset="0"/>
              <a:buAutoNum type="arabicPeriod"/>
              <a:defRPr/>
            </a:pPr>
            <a:r>
              <a:rPr lang="en-US" sz="2800" smtClean="0">
                <a:cs typeface="+mn-cs"/>
              </a:rPr>
              <a:t>Move</a:t>
            </a:r>
          </a:p>
          <a:p>
            <a:pPr marL="609600" indent="-609600" eaLnBrk="1" hangingPunct="1">
              <a:buFont typeface="Wingdings" charset="0"/>
              <a:buAutoNum type="arabicPeriod"/>
              <a:defRPr/>
            </a:pPr>
            <a:r>
              <a:rPr lang="en-US" sz="2800" smtClean="0">
                <a:cs typeface="+mn-cs"/>
              </a:rPr>
              <a:t>Make eye contact</a:t>
            </a:r>
          </a:p>
        </p:txBody>
      </p:sp>
      <p:pic>
        <p:nvPicPr>
          <p:cNvPr id="22532" name="Picture 7" descr="taich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295400"/>
            <a:ext cx="44767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0" end="0"/>
                                            </p:txEl>
                                          </p:spTgt>
                                        </p:tgtEl>
                                        <p:attrNameLst>
                                          <p:attrName>ppt_c</p:attrName>
                                        </p:attrNameLst>
                                      </p:cBhvr>
                                      <p:to>
                                        <a:srgbClr val="6699F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1" end="1"/>
                                            </p:txEl>
                                          </p:spTgt>
                                        </p:tgtEl>
                                        <p:attrNameLst>
                                          <p:attrName>ppt_c</p:attrName>
                                        </p:attrNameLst>
                                      </p:cBhvr>
                                      <p:to>
                                        <a:srgbClr val="6699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2" end="2"/>
                                            </p:txEl>
                                          </p:spTgt>
                                        </p:tgtEl>
                                        <p:attrNameLst>
                                          <p:attrName>ppt_c</p:attrName>
                                        </p:attrNameLst>
                                      </p:cBhvr>
                                      <p:to>
                                        <a:srgbClr val="6699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3" end="3"/>
                                            </p:txEl>
                                          </p:spTgt>
                                        </p:tgtEl>
                                        <p:attrNameLst>
                                          <p:attrName>ppt_c</p:attrName>
                                        </p:attrNameLst>
                                      </p:cBhvr>
                                      <p:to>
                                        <a:srgbClr val="6699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4" end="4"/>
                                            </p:txEl>
                                          </p:spTgt>
                                        </p:tgtEl>
                                        <p:attrNameLst>
                                          <p:attrName>ppt_c</p:attrName>
                                        </p:attrNameLst>
                                      </p:cBhvr>
                                      <p:to>
                                        <a:srgbClr val="6699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5" end="5"/>
                                            </p:txEl>
                                          </p:spTgt>
                                        </p:tgtEl>
                                        <p:attrNameLst>
                                          <p:attrName>ppt_c</p:attrName>
                                        </p:attrNameLst>
                                      </p:cBhvr>
                                      <p:to>
                                        <a:srgbClr val="6699F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6" end="6"/>
                                            </p:txEl>
                                          </p:spTgt>
                                        </p:tgtEl>
                                        <p:attrNameLst>
                                          <p:attrName>ppt_c</p:attrName>
                                        </p:attrNameLst>
                                      </p:cBhvr>
                                      <p:to>
                                        <a:srgbClr val="6699F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7" end="7"/>
                                            </p:txEl>
                                          </p:spTgt>
                                        </p:tgtEl>
                                        <p:attrNameLst>
                                          <p:attrName>ppt_c</p:attrName>
                                        </p:attrNameLst>
                                      </p:cBhvr>
                                      <p:to>
                                        <a:srgbClr val="6699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F9224684-5734-154E-8FCA-4666357CFD37}" type="slidenum">
              <a:rPr lang="en-US"/>
              <a:pPr>
                <a:defRPr/>
              </a:pPr>
              <a:t>9</a:t>
            </a:fld>
            <a:endParaRPr lang="en-US"/>
          </a:p>
        </p:txBody>
      </p:sp>
      <p:sp>
        <p:nvSpPr>
          <p:cNvPr id="13362" name="Rectangle 50"/>
          <p:cNvSpPr>
            <a:spLocks noGrp="1" noChangeArrowheads="1"/>
          </p:cNvSpPr>
          <p:nvPr>
            <p:ph type="title"/>
          </p:nvPr>
        </p:nvSpPr>
        <p:spPr>
          <a:xfrm>
            <a:off x="0" y="0"/>
            <a:ext cx="5334000" cy="1143000"/>
          </a:xfrm>
        </p:spPr>
        <p:txBody>
          <a:bodyPr/>
          <a:lstStyle/>
          <a:p>
            <a:pPr algn="l" eaLnBrk="1" hangingPunct="1">
              <a:defRPr/>
            </a:pPr>
            <a:r>
              <a:rPr lang="en-US" sz="3200" b="1" smtClean="0">
                <a:cs typeface="+mj-cs"/>
              </a:rPr>
              <a:t>Dealing with your energy</a:t>
            </a:r>
          </a:p>
        </p:txBody>
      </p:sp>
      <p:pic>
        <p:nvPicPr>
          <p:cNvPr id="36873" name="Picture 9" descr="s_hands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1371600"/>
            <a:ext cx="17716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047feet_468x6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2895600"/>
            <a:ext cx="147002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13" descr="body_sm_ratio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29000" y="4572000"/>
            <a:ext cx="16478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7" descr="voi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00" y="38862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20" descr="afghan_woman_with_green_ey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400" y="1981200"/>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2/5/2008 3:37:52 PM&quot;&gt;&lt;Slide id=&quot;256&quot; dur=&quot;2.679688&quot;/&gt;&lt;/Timings&gt;&lt;/WMTools&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rtain Call">
  <a:themeElements>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1_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1_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1_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1_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1_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1_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1_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1_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1_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8388</TotalTime>
  <Words>6326</Words>
  <Application>Microsoft Macintosh PowerPoint</Application>
  <PresentationFormat>On-screen Show (4:3)</PresentationFormat>
  <Paragraphs>811</Paragraphs>
  <Slides>51</Slides>
  <Notes>51</Notes>
  <HiddenSlides>0</HiddenSlides>
  <MMClips>0</MMClips>
  <ScaleCrop>false</ScaleCrop>
  <HeadingPairs>
    <vt:vector size="8" baseType="variant">
      <vt:variant>
        <vt:lpstr>Fonts Used</vt:lpstr>
      </vt:variant>
      <vt:variant>
        <vt:i4>26</vt:i4>
      </vt: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81" baseType="lpstr">
      <vt:lpstr>Arial</vt:lpstr>
      <vt:lpstr>ＭＳ Ｐゴシック</vt:lpstr>
      <vt:lpstr>Times New Roman</vt:lpstr>
      <vt:lpstr>Arial Black</vt:lpstr>
      <vt:lpstr>Wingdings</vt:lpstr>
      <vt:lpstr>Tahoma</vt:lpstr>
      <vt:lpstr>Gill Sans MT</vt:lpstr>
      <vt:lpstr>Showcard Gothic</vt:lpstr>
      <vt:lpstr>Palatino</vt:lpstr>
      <vt:lpstr>Palatino Linotype</vt:lpstr>
      <vt:lpstr>Adobe Caslon Pro Bold</vt:lpstr>
      <vt:lpstr>Algerian</vt:lpstr>
      <vt:lpstr>Bauhaus 93</vt:lpstr>
      <vt:lpstr>Bodoni MT Poster Compressed</vt:lpstr>
      <vt:lpstr>Brush Script Std</vt:lpstr>
      <vt:lpstr>Broadway</vt:lpstr>
      <vt:lpstr>Charlemagne Std</vt:lpstr>
      <vt:lpstr>Edwardian Script ITC</vt:lpstr>
      <vt:lpstr>Giddyup Std</vt:lpstr>
      <vt:lpstr>Goudy Stout</vt:lpstr>
      <vt:lpstr>Magneto</vt:lpstr>
      <vt:lpstr>Matura MT Script Capitals</vt:lpstr>
      <vt:lpstr>Old English Text MT</vt:lpstr>
      <vt:lpstr>Times</vt:lpstr>
      <vt:lpstr>Verdana-Italic</vt:lpstr>
      <vt:lpstr>Verdana</vt:lpstr>
      <vt:lpstr>Default Design</vt:lpstr>
      <vt:lpstr>Fireworks</vt:lpstr>
      <vt:lpstr>1_Curtain Call</vt:lpstr>
      <vt:lpstr>Microsoft Graph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Tips for Reducing Anxiety </vt:lpstr>
      <vt:lpstr>Dealing with your energy</vt:lpstr>
      <vt:lpstr>PowerPoint Presentation</vt:lpstr>
      <vt:lpstr>PowerPoint Presentation</vt:lpstr>
      <vt:lpstr>PowerPoint Presentation</vt:lpstr>
      <vt:lpstr>PowerPoint Presentation</vt:lpstr>
      <vt:lpstr>PowerPoint Presentation</vt:lpstr>
      <vt:lpstr>PowerPoint Presentation</vt:lpstr>
      <vt:lpstr>Preparing Your Presentation</vt:lpstr>
      <vt:lpstr>Step 1: Analyze your audience</vt:lpstr>
      <vt:lpstr>Step 2:  Develop Objective and Position-Action-Benefit</vt:lpstr>
      <vt:lpstr>Step 2:  Position-Action-Benefit</vt:lpstr>
      <vt:lpstr>Step 3:  Brainstorm Main Ideas</vt:lpstr>
      <vt:lpstr>Step 4:  State the Subpoints</vt:lpstr>
      <vt:lpstr>Step 5:  Develop Introductions and Conclusions</vt:lpstr>
      <vt:lpstr>Step 5:  Conclusions</vt:lpstr>
      <vt:lpstr>Step 6:  Formulating the Main Idea Preview/Review Sentence</vt:lpstr>
      <vt:lpstr>Step 6:  Formulating the Main Idea Preview/Review Sentence</vt:lpstr>
      <vt:lpstr>Step 7:  Develop Slides or Other Visual Aids</vt:lpstr>
      <vt:lpstr>PowerPoint Presentation</vt:lpstr>
      <vt:lpstr>PowerPoint Presentation</vt:lpstr>
      <vt:lpstr>Anxiety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Santa Cruz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Presentations</dc:title>
  <dc:creator>HR User</dc:creator>
  <cp:lastModifiedBy>User</cp:lastModifiedBy>
  <cp:revision>170</cp:revision>
  <cp:lastPrinted>2015-02-17T18:32:34Z</cp:lastPrinted>
  <dcterms:created xsi:type="dcterms:W3CDTF">2003-06-02T18:27:48Z</dcterms:created>
  <dcterms:modified xsi:type="dcterms:W3CDTF">2015-02-17T20:40:34Z</dcterms:modified>
</cp:coreProperties>
</file>